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</Types>
</file>

<file path=_rels/.rels><?xml version='1.0' encoding='UTF-8' standalone='no' ?><Relationships xmlns="http://schemas.openxmlformats.org/package/2006/relationships"><Relationship Id="rId3" Type="http://schemas.openxmlformats.org/package/2006/relationships/metadata/core-properties" Target="docProps/core.xml"></Relationship><Relationship Id="rId2" Type="http://schemas.openxmlformats.org/package/2006/relationships/metadata/thumbnail" Target="docProps/thumbnail.jpeg"></Relationship><Relationship Id="rId1" Type="http://schemas.openxmlformats.org/officeDocument/2006/relationships/officeDocument" Target="ppt/presentation.xml"></Relationship><Relationship Id="rId4" Type="http://schemas.openxmlformats.org/officeDocument/2006/relationships/extended-properties" Target="docProps/app.xml"></Relationship><Relationship Id="rId5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6" r:id="rId1"/>
  </p:sldMasterIdLst>
  <p:notesMasterIdLst>
    <p:notesMasterId r:id="rId8"/>
  </p:notesMasterIdLst>
  <p:sldIdLst>
    <p:sldId id="256" r:id="rId2"/>
    <p:sldId id="262" r:id="rId3"/>
    <p:sldId id="263" r:id="rId4"/>
    <p:sldId id="264" r:id="rId5"/>
    <p:sldId id="265" r:id="rId6"/>
    <p:sldId id="260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E3D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94966" autoAdjust="0"/>
  </p:normalViewPr>
  <p:slideViewPr>
    <p:cSldViewPr>
      <p:cViewPr varScale="1">
        <p:scale>
          <a:sx n="109" d="100"/>
          <a:sy n="109" d="100"/>
        </p:scale>
        <p:origin x="151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no' ?><Relationships xmlns="http://schemas.openxmlformats.org/package/2006/relationships"><Relationship Id="rId8" Type="http://schemas.openxmlformats.org/officeDocument/2006/relationships/notesMaster" Target="notesMasters/notesMaster1.xml"></Relationship><Relationship Id="rId3" Type="http://schemas.openxmlformats.org/officeDocument/2006/relationships/slide" Target="slides/slide2.xml"></Relationship><Relationship Id="rId7" Type="http://schemas.openxmlformats.org/officeDocument/2006/relationships/slide" Target="slides/slide6.xml"></Relationship><Relationship Id="rId12" Type="http://schemas.openxmlformats.org/officeDocument/2006/relationships/tableStyles" Target="tableStyles.xml"></Relationship><Relationship Id="rId2" Type="http://schemas.openxmlformats.org/officeDocument/2006/relationships/slide" Target="slides/slide1.xml"></Relationship><Relationship Id="rId1" Type="http://schemas.openxmlformats.org/officeDocument/2006/relationships/slideMaster" Target="slideMasters/slideMaster1.xml"></Relationship><Relationship Id="rId6" Type="http://schemas.openxmlformats.org/officeDocument/2006/relationships/slide" Target="slides/slide5.xml"></Relationship><Relationship Id="rId11" Type="http://schemas.openxmlformats.org/officeDocument/2006/relationships/theme" Target="theme/theme1.xml"></Relationship><Relationship Id="rId5" Type="http://schemas.openxmlformats.org/officeDocument/2006/relationships/slide" Target="slides/slide4.xml"></Relationship><Relationship Id="rId10" Type="http://schemas.openxmlformats.org/officeDocument/2006/relationships/viewProps" Target="viewProps.xml"></Relationship><Relationship Id="rId4" Type="http://schemas.openxmlformats.org/officeDocument/2006/relationships/slide" Target="slides/slide3.xml"></Relationship><Relationship Id="rId9" Type="http://schemas.openxmlformats.org/officeDocument/2006/relationships/presProps" Target="presProps.xml"></Relationship><Relationship Id="rId13" Type="http://schemas.openxmlformats.org/officeDocument/2006/relationships/customXml" Target="../customXml/item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4A090-DE5A-4249-A3BB-1EC855D9AB9A}" type="datetimeFigureOut">
              <a:rPr lang="sk-SK" smtClean="0"/>
              <a:pPr/>
              <a:t>29. 11. 2016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EC8A0-C394-4AAC-8371-CF59744A8D9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749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C8A0-C394-4AAC-8371-CF59744A8D97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063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C93C-3B53-4075-B59C-9DD337D4D222}" type="datetime1">
              <a:rPr lang="sk-SK" smtClean="0"/>
              <a:pPr/>
              <a:t>29. 11. 2016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9A58-1C37-4BA7-85D3-5C3AC96C14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2729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1949-4C99-4D3B-8C69-6C30EE5C9F6F}" type="datetime1">
              <a:rPr lang="sk-SK" smtClean="0"/>
              <a:pPr/>
              <a:t>29. 11. 2016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9A58-1C37-4BA7-85D3-5C3AC96C14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636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F2CF-3C5C-4AEB-8A36-D970BF0E8363}" type="datetime1">
              <a:rPr lang="sk-SK" smtClean="0"/>
              <a:pPr/>
              <a:t>29. 11. 2016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9A58-1C37-4BA7-85D3-5C3AC96C14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772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E3FB-16FB-440F-98DF-912B75386AA1}" type="datetime1">
              <a:rPr lang="sk-SK" smtClean="0"/>
              <a:pPr/>
              <a:t>29. 11. 2016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9A58-1C37-4BA7-85D3-5C3AC96C14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049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C10B-15FB-4A96-B74D-AB673F68C1F1}" type="datetime1">
              <a:rPr lang="sk-SK" smtClean="0"/>
              <a:pPr/>
              <a:t>29. 11. 2016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9A58-1C37-4BA7-85D3-5C3AC96C14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504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B5CDD-6341-4CFB-8B58-81F9965AFD0C}" type="datetime1">
              <a:rPr lang="sk-SK" smtClean="0"/>
              <a:pPr/>
              <a:t>29. 11. 2016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9A58-1C37-4BA7-85D3-5C3AC96C14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551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6024-8D8D-435D-A127-A7CD505E6C71}" type="datetime1">
              <a:rPr lang="sk-SK" smtClean="0"/>
              <a:pPr/>
              <a:t>29. 11. 2016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9A58-1C37-4BA7-85D3-5C3AC96C14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712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749D-C16E-4AB6-9D85-EF535E1BB59E}" type="datetime1">
              <a:rPr lang="sk-SK" smtClean="0"/>
              <a:pPr/>
              <a:t>29. 11. 2016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9A58-1C37-4BA7-85D3-5C3AC96C14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385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FFC3-352F-4771-992B-C8195144D7B9}" type="datetime1">
              <a:rPr lang="sk-SK" smtClean="0"/>
              <a:pPr/>
              <a:t>29. 11. 2016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9A58-1C37-4BA7-85D3-5C3AC96C14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220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AC57-2560-4FA7-9717-DEAD0870CA9E}" type="datetime1">
              <a:rPr lang="sk-SK" smtClean="0"/>
              <a:pPr/>
              <a:t>29. 11. 2016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9A58-1C37-4BA7-85D3-5C3AC96C14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895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7071D-2587-4CFC-AF79-177C0000ED0E}" type="datetime1">
              <a:rPr lang="sk-SK" smtClean="0"/>
              <a:pPr/>
              <a:t>29. 11. 2016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9A58-1C37-4BA7-85D3-5C3AC96C14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944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2A768-75EE-468A-8C74-0015105978CD}" type="datetime1">
              <a:rPr lang="sk-SK" smtClean="0"/>
              <a:pPr/>
              <a:t>29. 11. 2016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F9A58-1C37-4BA7-85D3-5C3AC96C14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278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ĺžnik 4"/>
          <p:cNvSpPr/>
          <p:nvPr/>
        </p:nvSpPr>
        <p:spPr>
          <a:xfrm>
            <a:off x="3563888" y="2636912"/>
            <a:ext cx="5184576" cy="1562472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37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chemeClr val="tx2"/>
                </a:solidFill>
              </a:rPr>
              <a:t>7th </a:t>
            </a:r>
            <a:r>
              <a:rPr lang="sk-SK" sz="3600" b="1" dirty="0" err="1">
                <a:solidFill>
                  <a:schemeClr val="tx2"/>
                </a:solidFill>
              </a:rPr>
              <a:t>European</a:t>
            </a:r>
            <a:r>
              <a:rPr lang="sk-SK" sz="3600" b="1" dirty="0">
                <a:solidFill>
                  <a:schemeClr val="tx2"/>
                </a:solidFill>
              </a:rPr>
              <a:t> Summit of </a:t>
            </a:r>
            <a:r>
              <a:rPr lang="sk-SK" sz="3600" b="1" dirty="0" err="1">
                <a:solidFill>
                  <a:schemeClr val="tx2"/>
                </a:solidFill>
              </a:rPr>
              <a:t>Regions</a:t>
            </a:r>
            <a:r>
              <a:rPr lang="sk-SK" sz="3600" b="1" dirty="0">
                <a:solidFill>
                  <a:schemeClr val="tx2"/>
                </a:solidFill>
              </a:rPr>
              <a:t> and </a:t>
            </a:r>
            <a:r>
              <a:rPr lang="sk-SK" sz="3600" b="1" dirty="0" err="1">
                <a:solidFill>
                  <a:schemeClr val="tx2"/>
                </a:solidFill>
              </a:rPr>
              <a:t>Cities</a:t>
            </a:r>
            <a:endParaRPr lang="sk-SK" sz="3600" b="1" dirty="0">
              <a:solidFill>
                <a:schemeClr val="tx2"/>
              </a:solidFill>
            </a:endParaRPr>
          </a:p>
          <a:p>
            <a:pPr algn="ctr"/>
            <a:r>
              <a:rPr lang="sk-SK" sz="3600" b="1" dirty="0">
                <a:solidFill>
                  <a:schemeClr val="tx2"/>
                </a:solidFill>
              </a:rPr>
              <a:t>8-9 July2016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211960" y="5157192"/>
            <a:ext cx="4536504" cy="1152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FFFF00"/>
                </a:solidFill>
              </a:rPr>
              <a:t>Department of </a:t>
            </a:r>
            <a:r>
              <a:rPr lang="sk-SK" sz="3600" dirty="0" smtClean="0">
                <a:solidFill>
                  <a:srgbClr val="FFFF00"/>
                </a:solidFill>
              </a:rPr>
              <a:t>S</a:t>
            </a:r>
            <a:r>
              <a:rPr lang="en-GB" sz="3600" dirty="0" err="1" smtClean="0">
                <a:solidFill>
                  <a:srgbClr val="FFFF00"/>
                </a:solidFill>
              </a:rPr>
              <a:t>trategy</a:t>
            </a:r>
            <a:r>
              <a:rPr lang="en-GB" sz="3600" dirty="0" smtClean="0">
                <a:solidFill>
                  <a:srgbClr val="FFFF00"/>
                </a:solidFill>
              </a:rPr>
              <a:t>, </a:t>
            </a:r>
            <a:r>
              <a:rPr lang="sk-SK" sz="3600" dirty="0" smtClean="0">
                <a:solidFill>
                  <a:srgbClr val="FFFF00"/>
                </a:solidFill>
              </a:rPr>
              <a:t>R</a:t>
            </a:r>
            <a:r>
              <a:rPr lang="en-GB" sz="3600" dirty="0" err="1" smtClean="0">
                <a:solidFill>
                  <a:srgbClr val="FFFF00"/>
                </a:solidFill>
              </a:rPr>
              <a:t>egional</a:t>
            </a:r>
            <a:r>
              <a:rPr lang="en-GB" sz="3600" dirty="0" smtClean="0">
                <a:solidFill>
                  <a:srgbClr val="FFFF00"/>
                </a:solidFill>
              </a:rPr>
              <a:t> </a:t>
            </a:r>
            <a:r>
              <a:rPr lang="sk-SK" sz="3600" dirty="0">
                <a:solidFill>
                  <a:srgbClr val="FFFF00"/>
                </a:solidFill>
              </a:rPr>
              <a:t>D</a:t>
            </a:r>
            <a:r>
              <a:rPr lang="en-GB" sz="3600" dirty="0" err="1" smtClean="0">
                <a:solidFill>
                  <a:srgbClr val="FFFF00"/>
                </a:solidFill>
              </a:rPr>
              <a:t>evelopment</a:t>
            </a:r>
            <a:r>
              <a:rPr lang="en-GB" sz="3600" dirty="0" smtClean="0">
                <a:solidFill>
                  <a:srgbClr val="FFFF00"/>
                </a:solidFill>
              </a:rPr>
              <a:t> and </a:t>
            </a:r>
            <a:r>
              <a:rPr lang="sk-SK" sz="3600" dirty="0" smtClean="0">
                <a:solidFill>
                  <a:srgbClr val="FFFF00"/>
                </a:solidFill>
              </a:rPr>
              <a:t>P</a:t>
            </a:r>
            <a:r>
              <a:rPr lang="en-GB" sz="3600" dirty="0" err="1" smtClean="0">
                <a:solidFill>
                  <a:srgbClr val="FFFF00"/>
                </a:solidFill>
              </a:rPr>
              <a:t>roject</a:t>
            </a:r>
            <a:r>
              <a:rPr lang="en-GB" sz="3600" dirty="0" smtClean="0">
                <a:solidFill>
                  <a:srgbClr val="FFFF00"/>
                </a:solidFill>
              </a:rPr>
              <a:t> </a:t>
            </a:r>
            <a:r>
              <a:rPr lang="sk-SK" sz="3600" dirty="0">
                <a:solidFill>
                  <a:srgbClr val="FFFF00"/>
                </a:solidFill>
              </a:rPr>
              <a:t>M</a:t>
            </a:r>
            <a:r>
              <a:rPr lang="en-GB" sz="3600" dirty="0" err="1" smtClean="0">
                <a:solidFill>
                  <a:srgbClr val="FFFF00"/>
                </a:solidFill>
              </a:rPr>
              <a:t>anagement</a:t>
            </a:r>
            <a:endParaRPr lang="en-GB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907703" y="188642"/>
            <a:ext cx="6779098" cy="648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defRPr/>
            </a:pPr>
            <a:r>
              <a:rPr lang="sk-SK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7th </a:t>
            </a:r>
            <a:r>
              <a:rPr lang="sk-SK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</a:t>
            </a:r>
            <a:r>
              <a:rPr lang="sk-SK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Summit of </a:t>
            </a:r>
            <a:r>
              <a:rPr lang="sk-SK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Regions</a:t>
            </a:r>
            <a:r>
              <a:rPr lang="sk-SK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k-SK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Cities</a:t>
            </a:r>
            <a:r>
              <a:rPr lang="sk-SK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k-SK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860032" y="1484784"/>
            <a:ext cx="3826768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 </a:t>
            </a:r>
          </a:p>
          <a:p>
            <a:endParaRPr lang="sk-SK" dirty="0"/>
          </a:p>
          <a:p>
            <a:endParaRPr lang="sk-SK" u="sng" dirty="0" smtClean="0">
              <a:solidFill>
                <a:srgbClr val="FF0000"/>
              </a:solidFill>
            </a:endParaRPr>
          </a:p>
          <a:p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2" name="Zástupný objekt pre text 1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546848" cy="4691064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Organisers</a:t>
            </a:r>
            <a:r>
              <a:rPr lang="sk-SK" sz="2400" dirty="0" smtClean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200" dirty="0" smtClean="0"/>
              <a:t>Bratislava </a:t>
            </a:r>
            <a:r>
              <a:rPr lang="en-US" sz="2200" dirty="0" smtClean="0"/>
              <a:t>Region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200" dirty="0" smtClean="0"/>
              <a:t>City </a:t>
            </a:r>
            <a:r>
              <a:rPr lang="sk-SK" sz="2200" dirty="0"/>
              <a:t>of </a:t>
            </a:r>
            <a:r>
              <a:rPr lang="sk-SK" sz="2200" dirty="0" smtClean="0"/>
              <a:t>Bratislava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European Committee of the Regions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One </a:t>
            </a:r>
            <a:r>
              <a:rPr lang="en-GB" sz="2400" dirty="0"/>
              <a:t>of the biggest events 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en-GB" sz="2400" dirty="0" smtClean="0"/>
              <a:t>of </a:t>
            </a:r>
            <a:r>
              <a:rPr lang="en-GB" sz="2400" b="1" dirty="0"/>
              <a:t>SK PRES </a:t>
            </a:r>
            <a:r>
              <a:rPr lang="en-GB" sz="2400" b="1" dirty="0" smtClean="0"/>
              <a:t>2016</a:t>
            </a:r>
            <a:endParaRPr lang="sk-SK" sz="2400" b="1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Main </a:t>
            </a:r>
            <a:r>
              <a:rPr lang="en-GB" sz="2400" dirty="0"/>
              <a:t>topics: strengthening investments in Europe, simplification of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en-GB" sz="2400" dirty="0" smtClean="0"/>
              <a:t>EU </a:t>
            </a:r>
            <a:r>
              <a:rPr lang="en-GB" sz="2400" dirty="0"/>
              <a:t>Cohesion </a:t>
            </a:r>
            <a:r>
              <a:rPr lang="en-GB" sz="2400" dirty="0" smtClean="0"/>
              <a:t>Policy</a:t>
            </a:r>
            <a:endParaRPr lang="sk-SK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Motto</a:t>
            </a:r>
            <a:r>
              <a:rPr lang="en-GB" sz="2400" dirty="0"/>
              <a:t>: </a:t>
            </a:r>
            <a:r>
              <a:rPr lang="en-GB" sz="2400" b="1" dirty="0"/>
              <a:t>„Invest and Connect“</a:t>
            </a:r>
            <a:endParaRPr lang="sk-SK" sz="2400" dirty="0"/>
          </a:p>
          <a:p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9A58-1C37-4BA7-85D3-5C3AC96C1405}" type="slidenum">
              <a:rPr lang="sk-SK" smtClean="0"/>
              <a:pPr/>
              <a:t>2</a:t>
            </a:fld>
            <a:endParaRPr lang="sk-SK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90"/>
            <a:ext cx="1907703" cy="81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442" y="1628801"/>
            <a:ext cx="350098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brázok 8" descr="28227745776_512684f3a9_h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3450432"/>
            <a:ext cx="3514374" cy="2426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901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907703" y="228314"/>
            <a:ext cx="6779097" cy="617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defRPr/>
            </a:pPr>
            <a:r>
              <a:rPr lang="sk-SK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</a:t>
            </a:r>
            <a:r>
              <a:rPr lang="sk-SK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level </a:t>
            </a:r>
            <a:r>
              <a:rPr lang="sk-SK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speakers</a:t>
            </a:r>
            <a:endParaRPr lang="sk-SK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573772" y="6441118"/>
            <a:ext cx="2446027" cy="280357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6884464" y="6441118"/>
            <a:ext cx="1802335" cy="280357"/>
          </a:xfrm>
        </p:spPr>
        <p:txBody>
          <a:bodyPr/>
          <a:lstStyle/>
          <a:p>
            <a:fld id="{8C7F9A58-1C37-4BA7-85D3-5C3AC96C1405}" type="slidenum">
              <a:rPr lang="sk-SK" smtClean="0"/>
              <a:pPr/>
              <a:t>3</a:t>
            </a:fld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4294967295"/>
          </p:nvPr>
        </p:nvSpPr>
        <p:spPr>
          <a:xfrm>
            <a:off x="395536" y="1268760"/>
            <a:ext cx="2376263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2000" dirty="0"/>
          </a:p>
          <a:p>
            <a:r>
              <a:rPr lang="sk-SK" sz="2000" dirty="0" err="1"/>
              <a:t>Jeremy</a:t>
            </a:r>
            <a:r>
              <a:rPr lang="sk-SK" sz="2000" dirty="0"/>
              <a:t> </a:t>
            </a:r>
            <a:r>
              <a:rPr lang="sk-SK" sz="2000" dirty="0" err="1" smtClean="0"/>
              <a:t>Rifkin</a:t>
            </a:r>
            <a:endParaRPr lang="sk-SK" sz="2000" dirty="0"/>
          </a:p>
          <a:p>
            <a:r>
              <a:rPr lang="sk-SK" sz="2000" dirty="0" err="1" smtClean="0"/>
              <a:t>Jyrki</a:t>
            </a:r>
            <a:r>
              <a:rPr lang="sk-SK" sz="2000" dirty="0" smtClean="0"/>
              <a:t> </a:t>
            </a:r>
            <a:r>
              <a:rPr lang="sk-SK" sz="2000" dirty="0" err="1" smtClean="0"/>
              <a:t>Katainen</a:t>
            </a:r>
            <a:endParaRPr lang="sk-SK" sz="2000" dirty="0" smtClean="0"/>
          </a:p>
          <a:p>
            <a:r>
              <a:rPr lang="sk-SK" sz="2000" dirty="0" err="1" smtClean="0"/>
              <a:t>Violeta</a:t>
            </a:r>
            <a:r>
              <a:rPr lang="sk-SK" sz="2000" dirty="0" smtClean="0"/>
              <a:t> </a:t>
            </a:r>
            <a:r>
              <a:rPr lang="sk-SK" sz="2000" dirty="0" err="1" smtClean="0"/>
              <a:t>Bulc</a:t>
            </a:r>
            <a:endParaRPr lang="sk-SK" sz="2000" dirty="0" smtClean="0"/>
          </a:p>
          <a:p>
            <a:r>
              <a:rPr lang="sk-SK" sz="2000" dirty="0"/>
              <a:t>Maroš </a:t>
            </a:r>
            <a:r>
              <a:rPr lang="sk-SK" sz="2000" dirty="0" err="1" smtClean="0"/>
              <a:t>Šefčovič</a:t>
            </a:r>
            <a:endParaRPr lang="sk-SK" sz="2000" dirty="0" smtClean="0"/>
          </a:p>
          <a:p>
            <a:r>
              <a:rPr lang="sk-SK" sz="2000" dirty="0" smtClean="0"/>
              <a:t>Peter </a:t>
            </a:r>
            <a:r>
              <a:rPr lang="sk-SK" sz="2000" dirty="0" err="1" smtClean="0"/>
              <a:t>Pellegrini</a:t>
            </a:r>
            <a:endParaRPr lang="sk-SK" sz="2000" dirty="0" smtClean="0"/>
          </a:p>
          <a:p>
            <a:r>
              <a:rPr lang="en-US" sz="2000" dirty="0" err="1" smtClean="0"/>
              <a:t>László</a:t>
            </a:r>
            <a:r>
              <a:rPr lang="en-US" sz="2000" dirty="0" smtClean="0"/>
              <a:t> </a:t>
            </a:r>
            <a:r>
              <a:rPr lang="en-US" sz="2000" dirty="0" err="1" smtClean="0"/>
              <a:t>Baranyay</a:t>
            </a:r>
            <a:endParaRPr lang="sk-SK" sz="2000" dirty="0" smtClean="0"/>
          </a:p>
          <a:p>
            <a:r>
              <a:rPr lang="sk-SK" sz="2000" dirty="0" err="1"/>
              <a:t>Dirk</a:t>
            </a:r>
            <a:r>
              <a:rPr lang="sk-SK" sz="2000" dirty="0"/>
              <a:t> </a:t>
            </a:r>
            <a:r>
              <a:rPr lang="sk-SK" sz="2000" dirty="0" err="1" smtClean="0"/>
              <a:t>Ahlborn</a:t>
            </a:r>
            <a:endParaRPr lang="sk-SK" sz="2000" dirty="0"/>
          </a:p>
          <a:p>
            <a:r>
              <a:rPr lang="sk-SK" sz="2000" dirty="0"/>
              <a:t>Vladimír </a:t>
            </a:r>
            <a:r>
              <a:rPr lang="sk-SK" sz="2000" dirty="0" err="1" smtClean="0"/>
              <a:t>Šucha</a:t>
            </a:r>
            <a:endParaRPr lang="sk-SK" sz="2000" dirty="0" smtClean="0"/>
          </a:p>
          <a:p>
            <a:r>
              <a:rPr lang="sk-SK" sz="2000" dirty="0" err="1" smtClean="0"/>
              <a:t>Markku</a:t>
            </a:r>
            <a:r>
              <a:rPr lang="sk-SK" sz="2000" dirty="0" smtClean="0"/>
              <a:t> </a:t>
            </a:r>
            <a:r>
              <a:rPr lang="sk-SK" sz="2000" dirty="0" err="1" smtClean="0"/>
              <a:t>Markkula</a:t>
            </a:r>
            <a:endParaRPr lang="sk-SK" sz="2000" dirty="0" smtClean="0"/>
          </a:p>
          <a:p>
            <a:r>
              <a:rPr lang="sk-SK" sz="2000" dirty="0"/>
              <a:t>Iskra </a:t>
            </a:r>
            <a:r>
              <a:rPr lang="sk-SK" sz="2000" dirty="0" err="1" smtClean="0"/>
              <a:t>Mihaylova</a:t>
            </a:r>
            <a:r>
              <a:rPr lang="sk-SK" sz="2000" dirty="0" smtClean="0"/>
              <a:t> </a:t>
            </a:r>
            <a:r>
              <a:rPr lang="sk-SK" sz="2000" dirty="0" err="1" smtClean="0"/>
              <a:t>etc</a:t>
            </a:r>
            <a:r>
              <a:rPr lang="sk-SK" sz="2000" dirty="0" smtClean="0"/>
              <a:t>.</a:t>
            </a:r>
            <a:endParaRPr lang="sk-SK" sz="2000" dirty="0"/>
          </a:p>
        </p:txBody>
      </p:sp>
      <p:pic>
        <p:nvPicPr>
          <p:cNvPr id="12" name="Zástupný objekt pre obsah 11" descr="27646434084_822e9d1e53_h"/>
          <p:cNvPicPr>
            <a:picLocks noGr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72" y="1754498"/>
            <a:ext cx="3102227" cy="169581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192" y="145528"/>
            <a:ext cx="1611511" cy="69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ok 12" descr="28225521426_fd0fb5337c_h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72" y="3789040"/>
            <a:ext cx="3102227" cy="1684783"/>
          </a:xfrm>
          <a:prstGeom prst="rect">
            <a:avLst/>
          </a:prstGeom>
          <a:noFill/>
        </p:spPr>
      </p:pic>
      <p:pic>
        <p:nvPicPr>
          <p:cNvPr id="14" name="Obrázok 13" descr="28183770371_6871852b2a_h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965" y="3789040"/>
            <a:ext cx="2711475" cy="1684783"/>
          </a:xfrm>
          <a:prstGeom prst="rect">
            <a:avLst/>
          </a:prstGeom>
          <a:noFill/>
        </p:spPr>
      </p:pic>
      <p:pic>
        <p:nvPicPr>
          <p:cNvPr id="16" name="Obrázok 15" descr="28227768526_3d01a069a5_h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1735964"/>
            <a:ext cx="2711475" cy="1714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749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907703" y="188642"/>
            <a:ext cx="6779098" cy="648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defRPr/>
            </a:pPr>
            <a:r>
              <a:rPr lang="sk-SK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Summit </a:t>
            </a:r>
            <a:r>
              <a:rPr lang="sk-SK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</a:t>
            </a:r>
            <a:r>
              <a:rPr lang="sk-SK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sk-SK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</a:t>
            </a:r>
            <a:endParaRPr lang="sk-SK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ástupný objekt pre text 1"/>
          <p:cNvSpPr>
            <a:spLocks noGrp="1"/>
          </p:cNvSpPr>
          <p:nvPr>
            <p:ph type="body" sz="half" idx="2"/>
          </p:nvPr>
        </p:nvSpPr>
        <p:spPr>
          <a:xfrm>
            <a:off x="1331640" y="1324527"/>
            <a:ext cx="7355160" cy="2444066"/>
          </a:xfrm>
        </p:spPr>
        <p:txBody>
          <a:bodyPr>
            <a:normAutofit/>
          </a:bodyPr>
          <a:lstStyle/>
          <a:p>
            <a:pPr lvl="0"/>
            <a:r>
              <a:rPr lang="en-US" sz="1600" b="1" dirty="0" smtClean="0"/>
              <a:t>O</a:t>
            </a:r>
            <a:r>
              <a:rPr lang="sk-SK" sz="1600" b="1" dirty="0" err="1" smtClean="0"/>
              <a:t>pening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concert</a:t>
            </a:r>
            <a:r>
              <a:rPr lang="sk-SK" sz="1600" b="1" dirty="0" smtClean="0"/>
              <a:t> </a:t>
            </a:r>
            <a:r>
              <a:rPr lang="sk-SK" sz="1600" dirty="0" smtClean="0"/>
              <a:t>at Devin </a:t>
            </a:r>
            <a:r>
              <a:rPr lang="sk-SK" sz="1600" dirty="0" err="1" smtClean="0"/>
              <a:t>Castle</a:t>
            </a:r>
            <a:endParaRPr lang="sk-SK" sz="1600" dirty="0" smtClean="0"/>
          </a:p>
          <a:p>
            <a:pPr lvl="0"/>
            <a:r>
              <a:rPr lang="sk-SK" sz="1600" b="1" dirty="0" smtClean="0"/>
              <a:t>DANUBE UP 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 smtClean="0"/>
              <a:t>Danube </a:t>
            </a:r>
            <a:r>
              <a:rPr lang="sk-SK" sz="1600" dirty="0" err="1" smtClean="0"/>
              <a:t>regions</a:t>
            </a:r>
            <a:r>
              <a:rPr lang="sk-SK" sz="1600" dirty="0" smtClean="0"/>
              <a:t> </a:t>
            </a:r>
            <a:r>
              <a:rPr lang="sk-SK" sz="1600" dirty="0" err="1" smtClean="0"/>
              <a:t>presented</a:t>
            </a:r>
            <a:r>
              <a:rPr lang="sk-SK" sz="1600" dirty="0" smtClean="0"/>
              <a:t> </a:t>
            </a:r>
            <a:r>
              <a:rPr lang="sk-SK" sz="1600" dirty="0" err="1" smtClean="0"/>
              <a:t>their</a:t>
            </a:r>
            <a:r>
              <a:rPr lang="sk-SK" sz="1600" dirty="0" smtClean="0"/>
              <a:t> </a:t>
            </a:r>
            <a:br>
              <a:rPr lang="sk-SK" sz="1600" dirty="0" smtClean="0"/>
            </a:br>
            <a:r>
              <a:rPr lang="sk-SK" sz="1600" dirty="0" err="1" smtClean="0"/>
              <a:t>water-related</a:t>
            </a:r>
            <a:r>
              <a:rPr lang="sk-SK" sz="1600" dirty="0" smtClean="0"/>
              <a:t> </a:t>
            </a:r>
            <a:r>
              <a:rPr lang="sk-SK" sz="1600" dirty="0" err="1" smtClean="0"/>
              <a:t>startups</a:t>
            </a:r>
            <a:r>
              <a:rPr lang="sk-SK" sz="1600" dirty="0"/>
              <a:t> </a:t>
            </a:r>
            <a:r>
              <a:rPr lang="sk-SK" sz="1600" dirty="0" smtClean="0"/>
              <a:t>and </a:t>
            </a:r>
            <a:r>
              <a:rPr lang="sk-SK" sz="1600" dirty="0" err="1" smtClean="0"/>
              <a:t>tourism</a:t>
            </a:r>
            <a:endParaRPr lang="sk-SK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 err="1" smtClean="0"/>
              <a:t>Cultural</a:t>
            </a:r>
            <a:r>
              <a:rPr lang="sk-SK" sz="1600" dirty="0" smtClean="0"/>
              <a:t> </a:t>
            </a:r>
            <a:r>
              <a:rPr lang="sk-SK" sz="1600" dirty="0" err="1" smtClean="0"/>
              <a:t>programme</a:t>
            </a:r>
            <a:endParaRPr lang="sk-SK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 err="1" smtClean="0"/>
              <a:t>Programme</a:t>
            </a:r>
            <a:r>
              <a:rPr lang="sk-SK" sz="1600" dirty="0" smtClean="0"/>
              <a:t> </a:t>
            </a:r>
            <a:r>
              <a:rPr lang="sk-SK" sz="1600" dirty="0" err="1" smtClean="0"/>
              <a:t>for</a:t>
            </a:r>
            <a:r>
              <a:rPr lang="sk-SK" sz="1600" dirty="0" smtClean="0"/>
              <a:t> </a:t>
            </a:r>
            <a:r>
              <a:rPr lang="sk-SK" sz="1600" dirty="0" err="1" smtClean="0"/>
              <a:t>families</a:t>
            </a:r>
            <a:r>
              <a:rPr lang="sk-SK" sz="1600" dirty="0" smtClean="0"/>
              <a:t> </a:t>
            </a:r>
            <a:r>
              <a:rPr lang="sk-SK" sz="1600" dirty="0" err="1" smtClean="0"/>
              <a:t>with</a:t>
            </a:r>
            <a:r>
              <a:rPr lang="sk-SK" sz="1600" dirty="0" smtClean="0"/>
              <a:t> </a:t>
            </a:r>
            <a:r>
              <a:rPr lang="sk-SK" sz="1600" dirty="0" err="1" smtClean="0"/>
              <a:t>children</a:t>
            </a:r>
            <a:endParaRPr lang="sk-SK" sz="1600" dirty="0" smtClean="0"/>
          </a:p>
          <a:p>
            <a:r>
              <a:rPr lang="sk-SK" sz="1600" dirty="0" smtClean="0"/>
              <a:t>Y-</a:t>
            </a:r>
            <a:r>
              <a:rPr lang="sk-SK" sz="1600" dirty="0" err="1" smtClean="0"/>
              <a:t>Factor</a:t>
            </a:r>
            <a:endParaRPr lang="sk-SK" sz="1600" dirty="0" smtClean="0"/>
          </a:p>
          <a:p>
            <a:r>
              <a:rPr lang="sk-SK" sz="1600" dirty="0" err="1" smtClean="0"/>
              <a:t>Public</a:t>
            </a:r>
            <a:r>
              <a:rPr lang="sk-SK" sz="1600" dirty="0" smtClean="0"/>
              <a:t> </a:t>
            </a:r>
            <a:r>
              <a:rPr lang="sk-SK" sz="1600" dirty="0" err="1" smtClean="0"/>
              <a:t>debates</a:t>
            </a:r>
            <a:endParaRPr lang="sk-SK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sz="18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sz="18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sk-SK" sz="20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sk-SK" sz="2400" b="1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9A58-1C37-4BA7-85D3-5C3AC96C1405}" type="slidenum">
              <a:rPr lang="sk-SK" smtClean="0"/>
              <a:pPr/>
              <a:t>4</a:t>
            </a:fld>
            <a:endParaRPr lang="sk-SK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90"/>
            <a:ext cx="1907703" cy="81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ok 10" descr="28171061095_ae09bc4972_h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73944"/>
            <a:ext cx="3682752" cy="2555009"/>
          </a:xfrm>
          <a:prstGeom prst="rect">
            <a:avLst/>
          </a:prstGeom>
          <a:noFill/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482" y="3782291"/>
            <a:ext cx="3570318" cy="2555009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75" y="1319175"/>
            <a:ext cx="3574225" cy="237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907703" y="188642"/>
            <a:ext cx="6779098" cy="648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defRPr/>
            </a:pPr>
            <a:r>
              <a:rPr lang="sk-SK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</a:t>
            </a:r>
            <a:r>
              <a:rPr lang="sk-SK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k-SK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figures</a:t>
            </a:r>
            <a:endParaRPr lang="sk-SK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ástupný objekt pre text 1"/>
          <p:cNvSpPr>
            <a:spLocks noGrp="1"/>
          </p:cNvSpPr>
          <p:nvPr>
            <p:ph type="body" sz="half" idx="2"/>
          </p:nvPr>
        </p:nvSpPr>
        <p:spPr>
          <a:xfrm>
            <a:off x="457200" y="1196753"/>
            <a:ext cx="8229600" cy="244827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More than </a:t>
            </a:r>
            <a:r>
              <a:rPr lang="en-GB" sz="1600" b="1" dirty="0"/>
              <a:t>1000 participants </a:t>
            </a:r>
            <a:r>
              <a:rPr lang="en-GB" sz="1600" dirty="0"/>
              <a:t>from around </a:t>
            </a:r>
            <a:r>
              <a:rPr lang="en-GB" sz="1600" dirty="0" smtClean="0"/>
              <a:t>Europe</a:t>
            </a:r>
            <a:endParaRPr lang="sk-SK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 smtClean="0"/>
              <a:t>41 </a:t>
            </a:r>
            <a:r>
              <a:rPr lang="en-US" sz="1600" dirty="0" smtClean="0"/>
              <a:t>speakers in 10 discussion panels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70 </a:t>
            </a:r>
            <a:r>
              <a:rPr lang="en-US" sz="1600" b="1" dirty="0"/>
              <a:t>journalists </a:t>
            </a:r>
            <a:r>
              <a:rPr lang="en-US" sz="1600" dirty="0"/>
              <a:t>from 20 </a:t>
            </a:r>
            <a:r>
              <a:rPr lang="en-US" sz="1600" dirty="0" smtClean="0"/>
              <a:t>countries</a:t>
            </a:r>
            <a:endParaRPr lang="sk-SK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10000+ visitors of the public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Dozens of bilateral meetings, networking, building of partnerships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k-SK" sz="1600" b="1" dirty="0" smtClean="0"/>
              <a:t>Bratislava </a:t>
            </a:r>
            <a:r>
              <a:rPr lang="en-US" sz="1600" b="1" dirty="0" smtClean="0"/>
              <a:t>Declaration</a:t>
            </a:r>
            <a:r>
              <a:rPr lang="sk-SK" sz="1600" b="1" dirty="0" smtClean="0"/>
              <a:t>:</a:t>
            </a:r>
            <a:r>
              <a:rPr lang="sk-SK" sz="1600" dirty="0" smtClean="0"/>
              <a:t> </a:t>
            </a:r>
            <a:r>
              <a:rPr lang="sk-SK" sz="1600" dirty="0" err="1" smtClean="0"/>
              <a:t>document</a:t>
            </a:r>
            <a:r>
              <a:rPr lang="en-US" sz="1600" dirty="0" smtClean="0"/>
              <a:t> </a:t>
            </a:r>
            <a:r>
              <a:rPr lang="en-US" sz="1600" dirty="0" smtClean="0"/>
              <a:t>adopted by the local </a:t>
            </a:r>
            <a:r>
              <a:rPr lang="en-US" sz="1600" dirty="0"/>
              <a:t>and regional leaders </a:t>
            </a:r>
            <a:r>
              <a:rPr lang="en-US" sz="1600" dirty="0" smtClean="0"/>
              <a:t>call</a:t>
            </a:r>
            <a:r>
              <a:rPr lang="sk-SK" sz="1600" dirty="0" err="1" smtClean="0"/>
              <a:t>ing</a:t>
            </a:r>
            <a:r>
              <a:rPr lang="en-US" sz="1600" dirty="0" smtClean="0"/>
              <a:t> </a:t>
            </a:r>
            <a:r>
              <a:rPr lang="en-US" sz="1600" dirty="0"/>
              <a:t>on the EU to improve regulation and attract greater private-public investment to create more jobs and tackle the investment gap</a:t>
            </a:r>
            <a:r>
              <a:rPr lang="en-US" sz="1600" dirty="0" smtClean="0"/>
              <a:t>.</a:t>
            </a:r>
            <a:endParaRPr lang="sk-SK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Involvement o</a:t>
            </a:r>
            <a:r>
              <a:rPr lang="sk-SK" sz="1600" b="1" dirty="0" smtClean="0"/>
              <a:t>f </a:t>
            </a:r>
            <a:r>
              <a:rPr lang="sk-SK" sz="1600" b="1" dirty="0" err="1" smtClean="0"/>
              <a:t>high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school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students</a:t>
            </a:r>
            <a:r>
              <a:rPr lang="sk-SK" sz="1600" dirty="0" smtClean="0"/>
              <a:t> </a:t>
            </a:r>
            <a:r>
              <a:rPr lang="en-GB" sz="1600" dirty="0"/>
              <a:t>(creation of the logo, exhibitions, cultural programme, hostess</a:t>
            </a:r>
            <a:r>
              <a:rPr lang="sk-SK" sz="1600" dirty="0"/>
              <a:t>es</a:t>
            </a:r>
            <a:r>
              <a:rPr lang="en-GB" sz="1600" dirty="0"/>
              <a:t>, catering etc</a:t>
            </a:r>
            <a:r>
              <a:rPr lang="en-GB" sz="1600" dirty="0" smtClean="0"/>
              <a:t>.)</a:t>
            </a:r>
            <a:endParaRPr lang="sk-SK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„Touristic excursion“ for the participants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1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sk-SK" sz="12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sk-SK" sz="12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sk-SK" sz="12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sk-SK" b="1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sk-SK" sz="900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9A58-1C37-4BA7-85D3-5C3AC96C1405}" type="slidenum">
              <a:rPr lang="sk-SK" smtClean="0"/>
              <a:pPr/>
              <a:t>5</a:t>
            </a:fld>
            <a:endParaRPr lang="sk-SK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90"/>
            <a:ext cx="1907703" cy="81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ok 8" descr="28158184872_1de749b128_h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65104"/>
            <a:ext cx="3444427" cy="2081482"/>
          </a:xfrm>
          <a:prstGeom prst="rect">
            <a:avLst/>
          </a:prstGeom>
          <a:noFill/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365104"/>
            <a:ext cx="3127896" cy="20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4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ĺžnik 3"/>
          <p:cNvSpPr/>
          <p:nvPr/>
        </p:nvSpPr>
        <p:spPr>
          <a:xfrm>
            <a:off x="1763688" y="3645024"/>
            <a:ext cx="5832648" cy="134644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FFFF00"/>
                </a:solidFill>
              </a:rPr>
              <a:t>Thank you for</a:t>
            </a:r>
            <a:r>
              <a:rPr lang="sk-SK" sz="4400" dirty="0" smtClean="0">
                <a:solidFill>
                  <a:srgbClr val="FFFF00"/>
                </a:solidFill>
              </a:rPr>
              <a:t> </a:t>
            </a:r>
            <a:r>
              <a:rPr lang="en-GB" sz="4400" dirty="0" smtClean="0">
                <a:solidFill>
                  <a:srgbClr val="FFFF00"/>
                </a:solidFill>
              </a:rPr>
              <a:t>your attention!</a:t>
            </a:r>
            <a:endParaRPr lang="en-GB" sz="4400" dirty="0">
              <a:solidFill>
                <a:srgbClr val="FFFF00"/>
              </a:solidFill>
            </a:endParaRPr>
          </a:p>
        </p:txBody>
      </p:sp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283968" y="260648"/>
            <a:ext cx="4860032" cy="2420888"/>
          </a:xfrm>
        </p:spPr>
        <p:txBody>
          <a:bodyPr>
            <a:normAutofit fontScale="90000"/>
          </a:bodyPr>
          <a:lstStyle/>
          <a:p>
            <a:pPr algn="r"/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</a:rPr>
              <a:t>Department of </a:t>
            </a:r>
            <a:r>
              <a:rPr lang="sk-SK" sz="2200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GB" sz="2200" dirty="0" err="1" smtClean="0">
                <a:solidFill>
                  <a:schemeClr val="accent1">
                    <a:lumMod val="75000"/>
                  </a:schemeClr>
                </a:solidFill>
              </a:rPr>
              <a:t>trategy</a:t>
            </a: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sk-SK" sz="2200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GB" sz="2200" dirty="0" err="1" smtClean="0">
                <a:solidFill>
                  <a:schemeClr val="accent1">
                    <a:lumMod val="75000"/>
                  </a:schemeClr>
                </a:solidFill>
              </a:rPr>
              <a:t>egional</a:t>
            </a: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sz="2200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GB" sz="2200" dirty="0" err="1" smtClean="0">
                <a:solidFill>
                  <a:schemeClr val="accent1">
                    <a:lumMod val="75000"/>
                  </a:schemeClr>
                </a:solidFill>
              </a:rPr>
              <a:t>evelopment</a:t>
            </a: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sk-SK" sz="2200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GB" sz="2200" dirty="0" err="1" smtClean="0">
                <a:solidFill>
                  <a:schemeClr val="accent1">
                    <a:lumMod val="75000"/>
                  </a:schemeClr>
                </a:solidFill>
              </a:rPr>
              <a:t>roject</a:t>
            </a: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sz="2200" dirty="0" smtClean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GB" sz="2200" smtClean="0">
                <a:solidFill>
                  <a:schemeClr val="accent1">
                    <a:lumMod val="75000"/>
                  </a:schemeClr>
                </a:solidFill>
              </a:rPr>
              <a:t>anagement</a:t>
            </a: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2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200" dirty="0" err="1" smtClean="0">
                <a:solidFill>
                  <a:schemeClr val="accent1">
                    <a:lumMod val="75000"/>
                  </a:schemeClr>
                </a:solidFill>
              </a:rPr>
              <a:t>Sabinovská</a:t>
            </a: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</a:rPr>
              <a:t> 16, </a:t>
            </a:r>
            <a:r>
              <a:rPr lang="en-GB" sz="2200" dirty="0" err="1" smtClean="0">
                <a:solidFill>
                  <a:schemeClr val="accent1">
                    <a:lumMod val="75000"/>
                  </a:schemeClr>
                </a:solidFill>
              </a:rPr>
              <a:t>P.O.Box</a:t>
            </a: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</a:rPr>
              <a:t> 106</a:t>
            </a:r>
            <a:br>
              <a:rPr lang="en-GB" sz="2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</a:rPr>
              <a:t>820 05 Bratislava 25</a:t>
            </a:r>
            <a:br>
              <a:rPr lang="en-GB" sz="2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</a:rPr>
              <a:t>martin.hakel@region-bsk.sk</a:t>
            </a:r>
            <a:br>
              <a:rPr lang="en-GB" sz="2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</a:rPr>
              <a:t>www.bratislavskykraj.sk www.bratislavaregion.eu</a:t>
            </a:r>
            <a:r>
              <a:rPr lang="en-GB" sz="2200" dirty="0" smtClean="0"/>
              <a:t/>
            </a:r>
            <a:br>
              <a:rPr lang="en-GB" sz="2200" dirty="0" smtClean="0"/>
            </a:br>
            <a:endParaRPr lang="en-GB" sz="2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no' ?><Relationships xmlns="http://schemas.openxmlformats.org/package/2006/relationships"><Relationship Id="rId1" Type="http://schemas.openxmlformats.org/officeDocument/2006/relationships/customXmlProps" Target="itemProps1.xml" /></Relationships>
</file>

<file path=customXml/item1.xml><?xml version="1.0" encoding="utf-8"?>
<f:fields xmlns:f="http://schemas.fabasoft.com/folio/2007/fields"/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75941</TotalTime>
  <Words>217</Words>
  <Application>Microsoft Office PowerPoint</Application>
  <PresentationFormat>Prezentácia na obrazovke (4:3)</PresentationFormat>
  <Paragraphs>58</Paragraphs>
  <Slides>6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9" baseType="lpstr">
      <vt:lpstr>Arial</vt:lpstr>
      <vt:lpstr>Calibri</vt:lpstr>
      <vt:lpstr>Motív Office</vt:lpstr>
      <vt:lpstr>Prezentácia programu PowerPoint</vt:lpstr>
      <vt:lpstr>7th European Summit of Regions and Cities </vt:lpstr>
      <vt:lpstr>High level speakers</vt:lpstr>
      <vt:lpstr>Summit open to the public</vt:lpstr>
      <vt:lpstr>Outcomes and figures</vt:lpstr>
      <vt:lpstr>Department of Strategy, Regional Development and Project Management Sabinovská 16, P.O.Box 106 820 05 Bratislava 25 martin.hakel@region-bsk.sk www.bratislavskykraj.sk www.bratislavaregion.eu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Furik</dc:creator>
  <cp:lastModifiedBy>Tomáš Teleky</cp:lastModifiedBy>
  <cp:revision>701</cp:revision>
  <dcterms:created xsi:type="dcterms:W3CDTF">2012-02-19T13:41:05Z</dcterms:created>
  <dcterms:modified xsi:type="dcterms:W3CDTF">2016-11-29T10:06:37Z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name="FSC#FSCLAKIS@15.1000:Abgeschlossen" pid="2" fmtid="{D5CDD505-2E9C-101B-9397-08002B2CF9AE}">
    <vt:lpwstr/>
  </property>
  <property name="FSC#FSCLAKIS@15.1000:Abgezeichnet_am" pid="3" fmtid="{D5CDD505-2E9C-101B-9397-08002B2CF9AE}">
    <vt:lpwstr/>
  </property>
  <property name="FSC#FSCLAKIS@15.1000:Abgezeichnet_von" pid="4" fmtid="{D5CDD505-2E9C-101B-9397-08002B2CF9AE}">
    <vt:lpwstr/>
  </property>
  <property name="FSC#FSCLAKIS@15.1000:Abgezeichnet2_am" pid="5" fmtid="{D5CDD505-2E9C-101B-9397-08002B2CF9AE}">
    <vt:lpwstr/>
  </property>
  <property name="FSC#FSCLAKIS@15.1000:Abgezeichnet2_von" pid="6" fmtid="{D5CDD505-2E9C-101B-9397-08002B2CF9AE}">
    <vt:lpwstr/>
  </property>
  <property name="FSC#FSCLAKIS@15.1000:Abschriftsklausel" pid="7" fmtid="{D5CDD505-2E9C-101B-9397-08002B2CF9AE}">
    <vt:lpwstr/>
  </property>
  <property name="FSC#FSCLAKIS@15.1000:AktBetreff" pid="8" fmtid="{D5CDD505-2E9C-101B-9397-08002B2CF9AE}">
    <vt:lpwstr>Sitzung der AG der Leitenden Beamten und Konferenz der Regierungschefs</vt:lpwstr>
  </property>
  <property name="FSC#FSCLAKIS@15.1000:Bearbeiter_Tit_NN" pid="9" fmtid="{D5CDD505-2E9C-101B-9397-08002B2CF9AE}">
    <vt:lpwstr>de Martin</vt:lpwstr>
  </property>
  <property name="FSC#FSCLAKIS@15.1000:Bearbeiter_Tit_VN_NN" pid="10" fmtid="{D5CDD505-2E9C-101B-9397-08002B2CF9AE}">
    <vt:lpwstr>Peter de Martin</vt:lpwstr>
  </property>
  <property name="FSC#FSCLAKIS@15.1000:Beilagen" pid="11" fmtid="{D5CDD505-2E9C-101B-9397-08002B2CF9AE}">
    <vt:lpwstr/>
  </property>
  <property name="FSC#FSCLAKIS@15.1000:Betreff" pid="12" fmtid="{D5CDD505-2E9C-101B-9397-08002B2CF9AE}">
    <vt:lpwstr>ARGE DL; 26. Sitzung der Arbeitsgruppe der Leitenden Beamten, 1. Dezember 2016, Modra (SK), BESCHLUSSPROTKOLL samt BEILAGEN</vt:lpwstr>
  </property>
  <property name="FSC#FSCLAKIS@15.1000:Bezug" pid="13" fmtid="{D5CDD505-2E9C-101B-9397-08002B2CF9AE}">
    <vt:lpwstr/>
  </property>
  <property name="FSC#FSCLAKIS@15.1000:DW_Bearbeiter" pid="14" fmtid="{D5CDD505-2E9C-101B-9397-08002B2CF9AE}">
    <vt:lpwstr>13488</vt:lpwstr>
  </property>
  <property name="FSC#FSCLAKIS@15.1000:DW_Eigentuemer_Zuschrift" pid="15" fmtid="{D5CDD505-2E9C-101B-9397-08002B2CF9AE}">
    <vt:lpwstr>13779</vt:lpwstr>
  </property>
  <property name="FSC#FSCLAKIS@15.1000:Geschlecht_Bearbeiter" pid="16" fmtid="{D5CDD505-2E9C-101B-9397-08002B2CF9AE}">
    <vt:lpwstr>Männlich</vt:lpwstr>
  </property>
  <property name="FSC#FSCLAKIS@15.1000:Geschlecht_Eigentuemer_Zuschrift" pid="17" fmtid="{D5CDD505-2E9C-101B-9397-08002B2CF9AE}">
    <vt:lpwstr>Weiblich</vt:lpwstr>
  </property>
  <property name="FSC#FSCLAKIS@15.1000:Eigentuemer_Zuschrift_Tit_NN" pid="18" fmtid="{D5CDD505-2E9C-101B-9397-08002B2CF9AE}">
    <vt:lpwstr>Stierschneider</vt:lpwstr>
  </property>
  <property name="FSC#FSCLAKIS@15.1000:Eigentuemer_Zuschrift_Tit_VN_NN" pid="19" fmtid="{D5CDD505-2E9C-101B-9397-08002B2CF9AE}">
    <vt:lpwstr>Regina Stierschneider</vt:lpwstr>
  </property>
  <property name="FSC#FSCLAKIS@15.1000:Erzeugt_am" pid="20" fmtid="{D5CDD505-2E9C-101B-9397-08002B2CF9AE}">
    <vt:lpwstr>05.12.2016</vt:lpwstr>
  </property>
  <property name="FSC#FSCLAKIS@15.1000:Fertigungsklausel" pid="21" fmtid="{D5CDD505-2E9C-101B-9397-08002B2CF9AE}">
    <vt:lpwstr/>
  </property>
  <property name="FSC#FSCLAKIS@15.1000:Fertigungsklausel2" pid="22" fmtid="{D5CDD505-2E9C-101B-9397-08002B2CF9AE}">
    <vt:lpwstr/>
  </property>
  <property name="FSC#FSCLAKIS@15.1000:Kennzeichen" pid="23" fmtid="{D5CDD505-2E9C-101B-9397-08002B2CF9AE}">
    <vt:lpwstr>LAD1-IE-ED-4/041-2016</vt:lpwstr>
  </property>
  <property name="FSC#FSCLAKIS@15.1000:Objektname" pid="24" fmtid="{D5CDD505-2E9C-101B-9397-08002B2CF9AE}">
    <vt:lpwstr>Beilage_x005f_3.1._x005f_7th European Summit of Regions and Cities</vt:lpwstr>
  </property>
  <property name="FSC#FSCLAKIS@15.1000:RsabAbsender" pid="25" fmtid="{D5CDD505-2E9C-101B-9397-08002B2CF9AE}">
    <vt:lpwstr>Amt der NÖ Landesregierung_x000d__x000a_Abteilung Landesamtsdirektion_x000d__x000a_Landhausplatz 1_x000d__x000a_3109 St. Pölten</vt:lpwstr>
  </property>
  <property name="FSC#FSCLAKIS@15.1000:Text_nach_Fertigung" pid="26" fmtid="{D5CDD505-2E9C-101B-9397-08002B2CF9AE}">
    <vt:lpwstr/>
  </property>
  <property name="FSC#FSCLAKIS@15.1000:Unterschrieben_am" pid="27" fmtid="{D5CDD505-2E9C-101B-9397-08002B2CF9AE}">
    <vt:lpwstr/>
  </property>
  <property name="FSC#FSCLAKIS@15.1000:Unterschrieben_von" pid="28" fmtid="{D5CDD505-2E9C-101B-9397-08002B2CF9AE}">
    <vt:lpwstr/>
  </property>
  <property name="FSC#FSCLAKIS@15.1000:Unterschrieben2_am" pid="29" fmtid="{D5CDD505-2E9C-101B-9397-08002B2CF9AE}">
    <vt:lpwstr/>
  </property>
  <property name="FSC#FSCLAKIS@15.1000:Unterschrieben2_von" pid="30" fmtid="{D5CDD505-2E9C-101B-9397-08002B2CF9AE}">
    <vt:lpwstr/>
  </property>
  <property name="FSC#FSCLAKIS@15.1000:Unterschrieben_von_Tit_VN_NN_gsp" pid="31" fmtid="{D5CDD505-2E9C-101B-9397-08002B2CF9AE}">
    <vt:lpwstr/>
  </property>
  <property name="FSC#FSCLAKIS@15.1000:Unterschrieben_von_Tit_VN_NN_ng" pid="32" fmtid="{D5CDD505-2E9C-101B-9397-08002B2CF9AE}">
    <vt:lpwstr/>
  </property>
  <property name="FSC#FSCLAKIS@15.1000:Gesperrt_Bearbeiter" pid="33" fmtid="{D5CDD505-2E9C-101B-9397-08002B2CF9AE}">
    <vt:lpwstr>d e   M a r t i n</vt:lpwstr>
  </property>
  <property name="FSC#FSCLAKIS@15.1000:Systemaenderungszeitpunkt" pid="34" fmtid="{D5CDD505-2E9C-101B-9397-08002B2CF9AE}">
    <vt:lpwstr>7. Dezember 2016</vt:lpwstr>
  </property>
  <property name="FSC#FSCLAKIS@15.1000:Eingangsdatum_ON" pid="35" fmtid="{D5CDD505-2E9C-101B-9397-08002B2CF9AE}">
    <vt:lpwstr/>
  </property>
  <property name="FSC#FSCLAKIS@15.1000:Frist_ON" pid="36" fmtid="{D5CDD505-2E9C-101B-9397-08002B2CF9AE}">
    <vt:lpwstr/>
  </property>
  <property name="FSC#FSCLAKIS@15.1000:Anmerkung_ON" pid="37" fmtid="{D5CDD505-2E9C-101B-9397-08002B2CF9AE}">
    <vt:lpwstr/>
  </property>
  <property name="FSC#FSCLAKIS@15.1000:Inhalt_ON" pid="38" fmtid="{D5CDD505-2E9C-101B-9397-08002B2CF9AE}">
    <vt:lpwstr/>
  </property>
  <property name="FSC#FSCLAKIS@15.1000:Hinweis_ON" pid="39" fmtid="{D5CDD505-2E9C-101B-9397-08002B2CF9AE}">
    <vt:lpwstr/>
  </property>
  <property name="FSC#FSCLAKIS@15.1000:Erledigung_ON" pid="40" fmtid="{D5CDD505-2E9C-101B-9397-08002B2CF9AE}">
    <vt:lpwstr/>
  </property>
  <property name="FSC#FSCLAKIS@15.1000:DVR" pid="41" fmtid="{D5CDD505-2E9C-101B-9397-08002B2CF9AE}">
    <vt:lpwstr>0059986</vt:lpwstr>
  </property>
  <property name="FSC#FSCLAKIS@15.1000:Eigentuemer_Objekt_Tit_VN_NN" pid="42" fmtid="{D5CDD505-2E9C-101B-9397-08002B2CF9AE}">
    <vt:lpwstr>Regina Stierschneider</vt:lpwstr>
  </property>
  <property name="FSC#FSCLAKIS@15.1000:DW_Eigentuemer_Objekt" pid="43" fmtid="{D5CDD505-2E9C-101B-9397-08002B2CF9AE}">
    <vt:lpwstr>13779</vt:lpwstr>
  </property>
  <property name="FSC#NOELLAKISFORMSPROP@1000.8803:xmldata3" pid="44" fmtid="{D5CDD505-2E9C-101B-9397-08002B2CF9AE}">
    <vt:lpwstr>keine Verkäufer</vt:lpwstr>
  </property>
  <property name="FSC#NOELLAKISFORMSPROP@1000.8803:xmldata3n" pid="45" fmtid="{D5CDD505-2E9C-101B-9397-08002B2CF9AE}">
    <vt:lpwstr>keine Verkäufer</vt:lpwstr>
  </property>
  <property name="FSC#NOELLAKISFORMSPROP@1000.8803:xmldata10" pid="46" fmtid="{D5CDD505-2E9C-101B-9397-08002B2CF9AE}">
    <vt:lpwstr>keine Käufer</vt:lpwstr>
  </property>
  <property name="FSC#NOELLAKISFORMSPROP@1000.8803:xmldata10n" pid="47" fmtid="{D5CDD505-2E9C-101B-9397-08002B2CF9AE}">
    <vt:lpwstr>keine Käufer</vt:lpwstr>
  </property>
  <property name="FSC#NOELLAKISFORMSPROP@1000.8803:xmldata100" pid="48" fmtid="{D5CDD505-2E9C-101B-9397-08002B2CF9AE}">
    <vt:lpwstr>kein Rechtsgeschäft</vt:lpwstr>
  </property>
  <property name="FSC#NOELLAKISFORMSPROP@1000.8803:xmldata100n" pid="49" fmtid="{D5CDD505-2E9C-101B-9397-08002B2CF9AE}">
    <vt:lpwstr>kein Rechtsgeschäft</vt:lpwstr>
  </property>
  <property name="FSC#NOELLAKISFORMSPROP@1000.8803:xmldata101" pid="50" fmtid="{D5CDD505-2E9C-101B-9397-08002B2CF9AE}">
    <vt:lpwstr>kein Datum</vt:lpwstr>
  </property>
  <property name="FSC#NOELLAKISFORMSPROP@1000.8803:xmldata101n" pid="51" fmtid="{D5CDD505-2E9C-101B-9397-08002B2CF9AE}">
    <vt:lpwstr>kein Datum</vt:lpwstr>
  </property>
  <property name="FSC#NOELLAKISFORMSPROP@1000.8803:xmldata102" pid="52" fmtid="{D5CDD505-2E9C-101B-9397-08002B2CF9AE}">
    <vt:lpwstr>Keine Aktenzahl des Rechtsgeschäfts erfasst</vt:lpwstr>
  </property>
  <property name="FSC#NOELLAKISFORMSPROP@1000.8803:xmldata102n" pid="53" fmtid="{D5CDD505-2E9C-101B-9397-08002B2CF9AE}">
    <vt:lpwstr>Keine Aktenzahl des Rechtsgeschäfts erfasst</vt:lpwstr>
  </property>
  <property name="FSC#NOELLAKISFORMSPROP@1000.8803:xmldata20" pid="54" fmtid="{D5CDD505-2E9C-101B-9397-08002B2CF9AE}">
    <vt:lpwstr>keine Grundstücke</vt:lpwstr>
  </property>
  <property name="FSC#NOELLAKISFORMSPROP@1000.8803:xmldata20n" pid="55" fmtid="{D5CDD505-2E9C-101B-9397-08002B2CF9AE}">
    <vt:lpwstr>keine Grundstücke</vt:lpwstr>
  </property>
  <property name="FSC#NOELLAKISFORMSPROP@1000.8803:xmldata103" pid="56" fmtid="{D5CDD505-2E9C-101B-9397-08002B2CF9AE}">
    <vt:lpwstr>Kein Zuschlag - Gericht erfasst</vt:lpwstr>
  </property>
  <property name="FSC#NOELLAKISFORMSPROP@1000.8803:xmldata103n" pid="57" fmtid="{D5CDD505-2E9C-101B-9397-08002B2CF9AE}">
    <vt:lpwstr>Kein Zuschlag - Gericht erfasst</vt:lpwstr>
  </property>
  <property name="FSC#NOELLAKISFORMSPROP@1000.8803:xmldata104" pid="58" fmtid="{D5CDD505-2E9C-101B-9397-08002B2CF9AE}">
    <vt:lpwstr>Kein Zuschlag - Datum erfasst</vt:lpwstr>
  </property>
  <property name="FSC#NOELLAKISFORMSPROP@1000.8803:xmldata104n" pid="59" fmtid="{D5CDD505-2E9C-101B-9397-08002B2CF9AE}">
    <vt:lpwstr>Kein Zuschlag - Datum erfasst</vt:lpwstr>
  </property>
  <property name="FSC#NOELLAKISFORMSPROP@1000.8803:xmldata105" pid="60" fmtid="{D5CDD505-2E9C-101B-9397-08002B2CF9AE}">
    <vt:lpwstr>Kein Zuschlag - Zahl erfasst</vt:lpwstr>
  </property>
  <property name="FSC#NOELLAKISFORMSPROP@1000.8803:xmldata105n" pid="61" fmtid="{D5CDD505-2E9C-101B-9397-08002B2CF9AE}">
    <vt:lpwstr>Kein Zuschlag - Zahl erfasst</vt:lpwstr>
  </property>
  <property name="FSC#NOELLAKISFORMSPROP@1000.8803:xmldata30" pid="62" fmtid="{D5CDD505-2E9C-101B-9397-08002B2CF9AE}">
    <vt:lpwstr>Kein Vertreter erfasst</vt:lpwstr>
  </property>
  <property name="FSC#NOELLAKISFORMSPROP@1000.8803:xmldata30n" pid="63" fmtid="{D5CDD505-2E9C-101B-9397-08002B2CF9AE}">
    <vt:lpwstr>Kein Vertreter erfasst</vt:lpwstr>
  </property>
  <property name="FSC#NOELLAKISFORMSPROP@1000.8803:xmldataVertrEnt" pid="64" fmtid="{D5CDD505-2E9C-101B-9397-08002B2CF9AE}">
    <vt:lpwstr>Kein Vertreter erfasst</vt:lpwstr>
  </property>
  <property name="FSC#NOELLAKISFORMSPROP@1000.8803:xmldataVertrEntn" pid="65" fmtid="{D5CDD505-2E9C-101B-9397-08002B2CF9AE}">
    <vt:lpwstr>Kein Vertreter erfasst</vt:lpwstr>
  </property>
  <property name="FSC#NOELLAKISFORMSPROP@1000.8803:xmldataGrundstEnt" pid="66" fmtid="{D5CDD505-2E9C-101B-9397-08002B2CF9AE}">
    <vt:lpwstr>keine Grundstücke</vt:lpwstr>
  </property>
  <property name="FSC#NOELLAKISFORMSPROP@1000.8803:xmldataGrundstEntn" pid="67" fmtid="{D5CDD505-2E9C-101B-9397-08002B2CF9AE}">
    <vt:lpwstr>keine Grundstücke</vt:lpwstr>
  </property>
  <property name="FSC#NOELLAKISFORMSPROP@1000.8803:xmldataGVAVerk" pid="68" fmtid="{D5CDD505-2E9C-101B-9397-08002B2CF9AE}">
    <vt:lpwstr>keine Verkäufer</vt:lpwstr>
  </property>
  <property name="FSC#NOELLAKISFORMSPROP@1000.8803:xmldataGVAVerkn" pid="69" fmtid="{D5CDD505-2E9C-101B-9397-08002B2CF9AE}">
    <vt:lpwstr>keine Verkäufer</vt:lpwstr>
  </property>
  <property name="FSC#NOELLAKISFORMSPROP@1000.8803:xmldataGVAKaeufer" pid="70" fmtid="{D5CDD505-2E9C-101B-9397-08002B2CF9AE}">
    <vt:lpwstr>keine Käufer</vt:lpwstr>
  </property>
  <property name="FSC#NOELLAKISFORMSPROP@1000.8803:xmldataGVAKaeufern" pid="71" fmtid="{D5CDD505-2E9C-101B-9397-08002B2CF9AE}">
    <vt:lpwstr>keine Käufer</vt:lpwstr>
  </property>
  <property name="FSC#NOELLAKISFORMSPROP@1000.8803:xmldataGVARechtsgesch" pid="72" fmtid="{D5CDD505-2E9C-101B-9397-08002B2CF9AE}">
    <vt:lpwstr>kein Rechtsgeschäft</vt:lpwstr>
  </property>
  <property name="FSC#NOELLAKISFORMSPROP@1000.8803:xmldataGVARechtsgeschn" pid="73" fmtid="{D5CDD505-2E9C-101B-9397-08002B2CF9AE}">
    <vt:lpwstr>kein Rechtsgeschäft</vt:lpwstr>
  </property>
  <property name="FSC#NOELLAKISFORMSPROP@1000.8803:xmldataGVA_RG_dat" pid="74" fmtid="{D5CDD505-2E9C-101B-9397-08002B2CF9AE}">
    <vt:lpwstr>kein Datum</vt:lpwstr>
  </property>
  <property name="FSC#NOELLAKISFORMSPROP@1000.8803:xmldataGVA_RG_datn" pid="75" fmtid="{D5CDD505-2E9C-101B-9397-08002B2CF9AE}">
    <vt:lpwstr>kein Datum</vt:lpwstr>
  </property>
  <property name="FSC#NOELLAKISFORMSPROP@1000.8803:xmldata_RG_Zahl_GVA" pid="76" fmtid="{D5CDD505-2E9C-101B-9397-08002B2CF9AE}">
    <vt:lpwstr>Keine Aktenzahl des Rechtsgeschäfts erfasst</vt:lpwstr>
  </property>
  <property name="FSC#NOELLAKISFORMSPROP@1000.8803:xmldata_RG_Zahl_GVAn" pid="77" fmtid="{D5CDD505-2E9C-101B-9397-08002B2CF9AE}">
    <vt:lpwstr>Keine Aktenzahl des Rechtsgeschäfts erfasst</vt:lpwstr>
  </property>
  <property name="FSC#NOELLAKISFORMSPROP@1000.8803:xmldata_grundstueck_GVA" pid="78" fmtid="{D5CDD505-2E9C-101B-9397-08002B2CF9AE}">
    <vt:lpwstr>keine Grundstücke</vt:lpwstr>
  </property>
  <property name="FSC#NOELLAKISFORMSPROP@1000.8803:xmldata_grundstueck_GVAn" pid="79" fmtid="{D5CDD505-2E9C-101B-9397-08002B2CF9AE}">
    <vt:lpwstr>keine Grundstücke</vt:lpwstr>
  </property>
  <property name="FSC#NOELLAKISFORMSPROP@1000.8803:xmldataZuschlagGVA" pid="80" fmtid="{D5CDD505-2E9C-101B-9397-08002B2CF9AE}">
    <vt:lpwstr>Kein Zuschlag - Gericht erfasst</vt:lpwstr>
  </property>
  <property name="FSC#NOELLAKISFORMSPROP@1000.8803:xmldataZuschlagGVAn" pid="81" fmtid="{D5CDD505-2E9C-101B-9397-08002B2CF9AE}">
    <vt:lpwstr>Kein Zuschlag - Gericht erfasst</vt:lpwstr>
  </property>
  <property name="FSC#NOELLAKISFORMSPROP@1000.8803:xmldata_ZuDat_GVA" pid="82" fmtid="{D5CDD505-2E9C-101B-9397-08002B2CF9AE}">
    <vt:lpwstr>Kein Zuschlag - Datum erfasst</vt:lpwstr>
  </property>
  <property name="FSC#NOELLAKISFORMSPROP@1000.8803:xmldata_ZuDat_GVAn" pid="83" fmtid="{D5CDD505-2E9C-101B-9397-08002B2CF9AE}">
    <vt:lpwstr>Kein Zuschlag - Datum erfasst</vt:lpwstr>
  </property>
  <property name="FSC#NOELLAKISFORMSPROP@1000.8803:xmldata_ZuZahl_GVA" pid="84" fmtid="{D5CDD505-2E9C-101B-9397-08002B2CF9AE}">
    <vt:lpwstr>Kein Zuschlag - Zahl erfasst</vt:lpwstr>
  </property>
  <property name="FSC#NOELLAKISFORMSPROP@1000.8803:xmldata_ZuZahl_GVAn" pid="85" fmtid="{D5CDD505-2E9C-101B-9397-08002B2CF9AE}">
    <vt:lpwstr>Kein Zuschlag - Zahl erfasst</vt:lpwstr>
  </property>
  <property name="FSC#NOELLAKISFORMSPROP@1000.8803:xmldata_Vertreter_GVA" pid="86" fmtid="{D5CDD505-2E9C-101B-9397-08002B2CF9AE}">
    <vt:lpwstr>Kein Vertreter erfasst</vt:lpwstr>
  </property>
  <property name="FSC#NOELLAKISFORMSPROP@1000.8803:xmldata_Vertreter_GVAn" pid="87" fmtid="{D5CDD505-2E9C-101B-9397-08002B2CF9AE}">
    <vt:lpwstr>Kein Vertreter erfasst</vt:lpwstr>
  </property>
  <property name="FSC#COOSYSTEM@1.1:Container" pid="88" fmtid="{D5CDD505-2E9C-101B-9397-08002B2CF9AE}">
    <vt:lpwstr>COO.1000.8802.49.3343926</vt:lpwstr>
  </property>
  <property name="FSC#COOELAK@1.1001:Subject" pid="89" fmtid="{D5CDD505-2E9C-101B-9397-08002B2CF9AE}">
    <vt:lpwstr>Sitzung der AG der Leitenden Beamten und Konferenz der Regierungschefs</vt:lpwstr>
  </property>
  <property name="FSC#COOELAK@1.1001:FileReference" pid="90" fmtid="{D5CDD505-2E9C-101B-9397-08002B2CF9AE}">
    <vt:lpwstr>LAD1-IP-ED-4-2011</vt:lpwstr>
  </property>
  <property name="FSC#COOELAK@1.1001:FileRefYear" pid="91" fmtid="{D5CDD505-2E9C-101B-9397-08002B2CF9AE}">
    <vt:lpwstr>2011</vt:lpwstr>
  </property>
  <property name="FSC#COOELAK@1.1001:FileRefOrdinal" pid="92" fmtid="{D5CDD505-2E9C-101B-9397-08002B2CF9AE}">
    <vt:lpwstr>4</vt:lpwstr>
  </property>
  <property name="FSC#COOELAK@1.1001:FileRefOU" pid="93" fmtid="{D5CDD505-2E9C-101B-9397-08002B2CF9AE}">
    <vt:lpwstr/>
  </property>
  <property name="FSC#COOELAK@1.1001:Organization" pid="94" fmtid="{D5CDD505-2E9C-101B-9397-08002B2CF9AE}">
    <vt:lpwstr/>
  </property>
  <property name="FSC#COOELAK@1.1001:Owner" pid="95" fmtid="{D5CDD505-2E9C-101B-9397-08002B2CF9AE}">
    <vt:lpwstr> Stierschneider</vt:lpwstr>
  </property>
  <property name="FSC#COOELAK@1.1001:OwnerExtension" pid="96" fmtid="{D5CDD505-2E9C-101B-9397-08002B2CF9AE}">
    <vt:lpwstr>13779</vt:lpwstr>
  </property>
  <property name="FSC#COOELAK@1.1001:OwnerFaxExtension" pid="97" fmtid="{D5CDD505-2E9C-101B-9397-08002B2CF9AE}">
    <vt:lpwstr/>
  </property>
  <property name="FSC#COOELAK@1.1001:DispatchedBy" pid="98" fmtid="{D5CDD505-2E9C-101B-9397-08002B2CF9AE}">
    <vt:lpwstr/>
  </property>
  <property name="FSC#COOELAK@1.1001:DispatchedAt" pid="99" fmtid="{D5CDD505-2E9C-101B-9397-08002B2CF9AE}">
    <vt:lpwstr/>
  </property>
  <property name="FSC#COOELAK@1.1001:ApprovedBy" pid="100" fmtid="{D5CDD505-2E9C-101B-9397-08002B2CF9AE}">
    <vt:lpwstr/>
  </property>
  <property name="FSC#COOELAK@1.1001:ApprovedAt" pid="101" fmtid="{D5CDD505-2E9C-101B-9397-08002B2CF9AE}">
    <vt:lpwstr/>
  </property>
  <property name="FSC#COOELAK@1.1001:Department" pid="102" fmtid="{D5CDD505-2E9C-101B-9397-08002B2CF9AE}">
    <vt:lpwstr>LAD1-IE (Abteilung Landesamtsdirektion / Internationale und Europäische Angelegenheiten)</vt:lpwstr>
  </property>
  <property name="FSC#COOELAK@1.1001:CreatedAt" pid="103" fmtid="{D5CDD505-2E9C-101B-9397-08002B2CF9AE}">
    <vt:lpwstr>05.12.2016</vt:lpwstr>
  </property>
  <property name="FSC#COOELAK@1.1001:OU" pid="104" fmtid="{D5CDD505-2E9C-101B-9397-08002B2CF9AE}">
    <vt:lpwstr>LAD1-IE (Abteilung Landesamtsdirektion / Internationale und Europäische Angelegenheiten)</vt:lpwstr>
  </property>
  <property name="FSC#COOELAK@1.1001:Priority" pid="105" fmtid="{D5CDD505-2E9C-101B-9397-08002B2CF9AE}">
    <vt:lpwstr/>
  </property>
  <property name="FSC#COOELAK@1.1001:ObjBarCode" pid="106" fmtid="{D5CDD505-2E9C-101B-9397-08002B2CF9AE}">
    <vt:lpwstr>*COO.1000.8802.49.3343926*</vt:lpwstr>
  </property>
  <property name="FSC#COOELAK@1.1001:RefBarCode" pid="107" fmtid="{D5CDD505-2E9C-101B-9397-08002B2CF9AE}">
    <vt:lpwstr/>
  </property>
  <property name="FSC#COOELAK@1.1001:FileRefBarCode" pid="108" fmtid="{D5CDD505-2E9C-101B-9397-08002B2CF9AE}">
    <vt:lpwstr>*LAD1-IP-ED-4-2011*</vt:lpwstr>
  </property>
  <property name="FSC#COOELAK@1.1001:ExternalRef" pid="109" fmtid="{D5CDD505-2E9C-101B-9397-08002B2CF9AE}">
    <vt:lpwstr/>
  </property>
  <property name="FSC#COOELAK@1.1001:IncomingNumber" pid="110" fmtid="{D5CDD505-2E9C-101B-9397-08002B2CF9AE}">
    <vt:lpwstr/>
  </property>
  <property name="FSC#COOELAK@1.1001:IncomingSubject" pid="111" fmtid="{D5CDD505-2E9C-101B-9397-08002B2CF9AE}">
    <vt:lpwstr/>
  </property>
  <property name="FSC#COOELAK@1.1001:ProcessResponsible" pid="112" fmtid="{D5CDD505-2E9C-101B-9397-08002B2CF9AE}">
    <vt:lpwstr/>
  </property>
  <property name="FSC#COOELAK@1.1001:ProcessResponsiblePhone" pid="113" fmtid="{D5CDD505-2E9C-101B-9397-08002B2CF9AE}">
    <vt:lpwstr/>
  </property>
  <property name="FSC#COOELAK@1.1001:ProcessResponsibleMail" pid="114" fmtid="{D5CDD505-2E9C-101B-9397-08002B2CF9AE}">
    <vt:lpwstr/>
  </property>
  <property name="FSC#COOELAK@1.1001:ProcessResponsibleFax" pid="115" fmtid="{D5CDD505-2E9C-101B-9397-08002B2CF9AE}">
    <vt:lpwstr/>
  </property>
  <property name="FSC#COOELAK@1.1001:ApproverFirstName" pid="116" fmtid="{D5CDD505-2E9C-101B-9397-08002B2CF9AE}">
    <vt:lpwstr/>
  </property>
  <property name="FSC#COOELAK@1.1001:ApproverSurName" pid="117" fmtid="{D5CDD505-2E9C-101B-9397-08002B2CF9AE}">
    <vt:lpwstr/>
  </property>
  <property name="FSC#COOELAK@1.1001:ApproverTitle" pid="118" fmtid="{D5CDD505-2E9C-101B-9397-08002B2CF9AE}">
    <vt:lpwstr/>
  </property>
  <property name="FSC#COOELAK@1.1001:ExternalDate" pid="119" fmtid="{D5CDD505-2E9C-101B-9397-08002B2CF9AE}">
    <vt:lpwstr/>
  </property>
  <property name="FSC#COOELAK@1.1001:SettlementApprovedAt" pid="120" fmtid="{D5CDD505-2E9C-101B-9397-08002B2CF9AE}">
    <vt:lpwstr/>
  </property>
  <property name="FSC#COOELAK@1.1001:BaseNumber" pid="121" fmtid="{D5CDD505-2E9C-101B-9397-08002B2CF9AE}">
    <vt:lpwstr>IE-ED</vt:lpwstr>
  </property>
  <property name="FSC#COOELAK@1.1001:CurrentUserRolePos" pid="122" fmtid="{D5CDD505-2E9C-101B-9397-08002B2CF9AE}">
    <vt:lpwstr>Sekretariat</vt:lpwstr>
  </property>
  <property name="FSC#COOELAK@1.1001:CurrentUserEmail" pid="123" fmtid="{D5CDD505-2E9C-101B-9397-08002B2CF9AE}">
    <vt:lpwstr>regina.stierschneider@noel.gv.at</vt:lpwstr>
  </property>
  <property name="FSC#ELAKGOV@1.1001:PersonalSubjGender" pid="124" fmtid="{D5CDD505-2E9C-101B-9397-08002B2CF9AE}">
    <vt:lpwstr/>
  </property>
  <property name="FSC#ELAKGOV@1.1001:PersonalSubjFirstName" pid="125" fmtid="{D5CDD505-2E9C-101B-9397-08002B2CF9AE}">
    <vt:lpwstr/>
  </property>
  <property name="FSC#ELAKGOV@1.1001:PersonalSubjSurName" pid="126" fmtid="{D5CDD505-2E9C-101B-9397-08002B2CF9AE}">
    <vt:lpwstr/>
  </property>
  <property name="FSC#ELAKGOV@1.1001:PersonalSubjSalutation" pid="127" fmtid="{D5CDD505-2E9C-101B-9397-08002B2CF9AE}">
    <vt:lpwstr/>
  </property>
  <property name="FSC#ELAKGOV@1.1001:PersonalSubjAddress" pid="128" fmtid="{D5CDD505-2E9C-101B-9397-08002B2CF9AE}">
    <vt:lpwstr/>
  </property>
  <property name="FSC#ATSTATECFG@1.1001:Office" pid="129" fmtid="{D5CDD505-2E9C-101B-9397-08002B2CF9AE}">
    <vt:lpwstr/>
  </property>
  <property name="FSC#ATSTATECFG@1.1001:Agent" pid="130" fmtid="{D5CDD505-2E9C-101B-9397-08002B2CF9AE}">
    <vt:lpwstr/>
  </property>
  <property name="FSC#ATSTATECFG@1.1001:AgentPhone" pid="131" fmtid="{D5CDD505-2E9C-101B-9397-08002B2CF9AE}">
    <vt:lpwstr/>
  </property>
  <property name="FSC#ATSTATECFG@1.1001:DepartmentFax" pid="132" fmtid="{D5CDD505-2E9C-101B-9397-08002B2CF9AE}">
    <vt:lpwstr/>
  </property>
  <property name="FSC#ATSTATECFG@1.1001:DepartmentEMail" pid="133" fmtid="{D5CDD505-2E9C-101B-9397-08002B2CF9AE}">
    <vt:lpwstr/>
  </property>
  <property name="FSC#ATSTATECFG@1.1001:SubfileDate" pid="134" fmtid="{D5CDD505-2E9C-101B-9397-08002B2CF9AE}">
    <vt:lpwstr/>
  </property>
  <property name="FSC#ATSTATECFG@1.1001:SubfileSubject" pid="135" fmtid="{D5CDD505-2E9C-101B-9397-08002B2CF9AE}">
    <vt:lpwstr/>
  </property>
  <property name="FSC#ATSTATECFG@1.1001:DepartmentZipCode" pid="136" fmtid="{D5CDD505-2E9C-101B-9397-08002B2CF9AE}">
    <vt:lpwstr/>
  </property>
  <property name="FSC#ATSTATECFG@1.1001:DepartmentCountry" pid="137" fmtid="{D5CDD505-2E9C-101B-9397-08002B2CF9AE}">
    <vt:lpwstr/>
  </property>
  <property name="FSC#ATSTATECFG@1.1001:DepartmentCity" pid="138" fmtid="{D5CDD505-2E9C-101B-9397-08002B2CF9AE}">
    <vt:lpwstr/>
  </property>
  <property name="FSC#ATSTATECFG@1.1001:DepartmentStreet" pid="139" fmtid="{D5CDD505-2E9C-101B-9397-08002B2CF9AE}">
    <vt:lpwstr/>
  </property>
  <property name="FSC#ATSTATECFG@1.1001:DepartmentDVR" pid="140" fmtid="{D5CDD505-2E9C-101B-9397-08002B2CF9AE}">
    <vt:lpwstr/>
  </property>
  <property name="FSC#ATSTATECFG@1.1001:DepartmentUID" pid="141" fmtid="{D5CDD505-2E9C-101B-9397-08002B2CF9AE}">
    <vt:lpwstr/>
  </property>
  <property name="FSC#ATSTATECFG@1.1001:SubfileReference" pid="142" fmtid="{D5CDD505-2E9C-101B-9397-08002B2CF9AE}">
    <vt:lpwstr/>
  </property>
  <property name="FSC#ATSTATECFG@1.1001:Clause" pid="143" fmtid="{D5CDD505-2E9C-101B-9397-08002B2CF9AE}">
    <vt:lpwstr/>
  </property>
  <property name="FSC#ATSTATECFG@1.1001:ExternalFile" pid="144" fmtid="{D5CDD505-2E9C-101B-9397-08002B2CF9AE}">
    <vt:lpwstr/>
  </property>
  <property name="FSC#ATSTATECFG@1.1001:ApprovedSignature" pid="145" fmtid="{D5CDD505-2E9C-101B-9397-08002B2CF9AE}">
    <vt:lpwstr/>
  </property>
  <property name="FSC#ATSTATECFG@1.1001:BankAccount" pid="146" fmtid="{D5CDD505-2E9C-101B-9397-08002B2CF9AE}">
    <vt:lpwstr/>
  </property>
  <property name="FSC#ATSTATECFG@1.1001:BankAccountOwner" pid="147" fmtid="{D5CDD505-2E9C-101B-9397-08002B2CF9AE}">
    <vt:lpwstr/>
  </property>
  <property name="FSC#ATSTATECFG@1.1001:BankInstitute" pid="148" fmtid="{D5CDD505-2E9C-101B-9397-08002B2CF9AE}">
    <vt:lpwstr/>
  </property>
  <property name="FSC#ATSTATECFG@1.1001:BankAccountID" pid="149" fmtid="{D5CDD505-2E9C-101B-9397-08002B2CF9AE}">
    <vt:lpwstr/>
  </property>
  <property name="FSC#ATSTATECFG@1.1001:BankAccountIBAN" pid="150" fmtid="{D5CDD505-2E9C-101B-9397-08002B2CF9AE}">
    <vt:lpwstr/>
  </property>
  <property name="FSC#ATSTATECFG@1.1001:BankAccountBIC" pid="151" fmtid="{D5CDD505-2E9C-101B-9397-08002B2CF9AE}">
    <vt:lpwstr/>
  </property>
  <property name="FSC#ATSTATECFG@1.1001:BankName" pid="152" fmtid="{D5CDD505-2E9C-101B-9397-08002B2CF9AE}">
    <vt:lpwstr/>
  </property>
</Properties>
</file>