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Types>
</file>

<file path=_rels/.rels><?xml version='1.0' encoding='UTF-8' standalone='no' ?><Relationships xmlns="http://schemas.openxmlformats.org/package/2006/relationships"><Relationship Id="rId3" Type="http://schemas.openxmlformats.org/package/2006/relationships/metadata/core-properties" Target="docProps/core.xml"></Relationship><Relationship Id="rId2" Type="http://schemas.openxmlformats.org/package/2006/relationships/metadata/thumbnail" Target="docProps/thumbnail.jpeg"></Relationship><Relationship Id="rId1" Type="http://schemas.openxmlformats.org/officeDocument/2006/relationships/officeDocument" Target="ppt/presentation.xml"></Relationship><Relationship Id="rId4" Type="http://schemas.openxmlformats.org/officeDocument/2006/relationships/extended-properties" Target="docProps/app.xml"></Relationship><Relationship Id="rId5"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8" r:id="rId2"/>
    <p:sldId id="257" r:id="rId3"/>
    <p:sldId id="256" r:id="rId4"/>
    <p:sldId id="274" r:id="rId5"/>
    <p:sldId id="258" r:id="rId6"/>
    <p:sldId id="263" r:id="rId7"/>
    <p:sldId id="27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36" autoAdjust="0"/>
    <p:restoredTop sz="94660"/>
  </p:normalViewPr>
  <p:slideViewPr>
    <p:cSldViewPr snapToGrid="0">
      <p:cViewPr varScale="1">
        <p:scale>
          <a:sx n="115" d="100"/>
          <a:sy n="115" d="100"/>
        </p:scale>
        <p:origin x="798" y="54"/>
      </p:cViewPr>
      <p:guideLst/>
    </p:cSldViewPr>
  </p:slideViewPr>
  <p:notesTextViewPr>
    <p:cViewPr>
      <p:scale>
        <a:sx n="1" d="1"/>
        <a:sy n="1" d="1"/>
      </p:scale>
      <p:origin x="0" y="0"/>
    </p:cViewPr>
  </p:notesTextViewPr>
  <p:gridSpacing cx="72008" cy="72008"/>
</p:viewPr>
</file>

<file path=ppt/_rels/presentation.xml.rels><?xml version='1.0' encoding='UTF-8' standalone='no' ?><Relationships xmlns="http://schemas.openxmlformats.org/package/2006/relationships"><Relationship Id="rId8" Type="http://schemas.openxmlformats.org/officeDocument/2006/relationships/slide" Target="slides/slide7.xml"></Relationship><Relationship Id="rId13" Type="http://schemas.microsoft.com/office/2015/10/relationships/revisionInfo" Target="revisionInfo.xml"></Relationship><Relationship Id="rId3" Type="http://schemas.openxmlformats.org/officeDocument/2006/relationships/slide" Target="slides/slide2.xml"></Relationship><Relationship Id="rId7" Type="http://schemas.openxmlformats.org/officeDocument/2006/relationships/slide" Target="slides/slide6.xml"></Relationship><Relationship Id="rId12" Type="http://schemas.openxmlformats.org/officeDocument/2006/relationships/tableStyles" Target="tableStyles.xml"></Relationship><Relationship Id="rId2" Type="http://schemas.openxmlformats.org/officeDocument/2006/relationships/slide" Target="slides/slide1.xml"></Relationship><Relationship Id="rId1" Type="http://schemas.openxmlformats.org/officeDocument/2006/relationships/slideMaster" Target="slideMasters/slideMaster1.xml"></Relationship><Relationship Id="rId6" Type="http://schemas.openxmlformats.org/officeDocument/2006/relationships/slide" Target="slides/slide5.xml"></Relationship><Relationship Id="rId11" Type="http://schemas.openxmlformats.org/officeDocument/2006/relationships/theme" Target="theme/theme1.xml"></Relationship><Relationship Id="rId5" Type="http://schemas.openxmlformats.org/officeDocument/2006/relationships/slide" Target="slides/slide4.xml"></Relationship><Relationship Id="rId10" Type="http://schemas.openxmlformats.org/officeDocument/2006/relationships/viewProps" Target="viewProps.xml"></Relationship><Relationship Id="rId4" Type="http://schemas.openxmlformats.org/officeDocument/2006/relationships/slide" Target="slides/slide3.xml"></Relationship><Relationship Id="rId9" Type="http://schemas.openxmlformats.org/officeDocument/2006/relationships/presProps" Target="presProps.xml"></Relationship><Relationship Id="rId14" Type="http://schemas.openxmlformats.org/officeDocument/2006/relationships/customXml" Target="../customXml/item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k-SK"/>
              <a:t>Upravte štýly predlohy textu</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podnadpisov</a:t>
            </a:r>
            <a:endParaRPr lang="en-US" dirty="0"/>
          </a:p>
        </p:txBody>
      </p:sp>
      <p:sp>
        <p:nvSpPr>
          <p:cNvPr id="4" name="Date Placeholder 3"/>
          <p:cNvSpPr>
            <a:spLocks noGrp="1"/>
          </p:cNvSpPr>
          <p:nvPr>
            <p:ph type="dt" sz="half" idx="10"/>
          </p:nvPr>
        </p:nvSpPr>
        <p:spPr/>
        <p:txBody>
          <a:bodyPr/>
          <a:lstStyle/>
          <a:p>
            <a:fld id="{19A7DBC3-7FE9-41B0-AB98-5FB57C015477}" type="datetimeFigureOut">
              <a:rPr lang="sk-SK" smtClean="0"/>
              <a:t>28.6.2017</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E00EE7F0-70A6-4755-BD06-BB960706A04C}" type="slidenum">
              <a:rPr lang="sk-SK" smtClean="0"/>
              <a:t>‹#›</a:t>
            </a:fld>
            <a:endParaRPr lang="sk-SK"/>
          </a:p>
        </p:txBody>
      </p:sp>
    </p:spTree>
    <p:extLst>
      <p:ext uri="{BB962C8B-B14F-4D97-AF65-F5344CB8AC3E}">
        <p14:creationId xmlns:p14="http://schemas.microsoft.com/office/powerpoint/2010/main" val="1508005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dirty="0"/>
          </a:p>
        </p:txBody>
      </p:sp>
      <p:sp>
        <p:nvSpPr>
          <p:cNvPr id="3" name="Vertical Text Placeholder 2"/>
          <p:cNvSpPr>
            <a:spLocks noGrp="1"/>
          </p:cNvSpPr>
          <p:nvPr>
            <p:ph type="body" orient="vert" idx="1"/>
          </p:nvPr>
        </p:nvSpPr>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19A7DBC3-7FE9-41B0-AB98-5FB57C015477}" type="datetimeFigureOut">
              <a:rPr lang="sk-SK" smtClean="0"/>
              <a:t>28.6.2017</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E00EE7F0-70A6-4755-BD06-BB960706A04C}" type="slidenum">
              <a:rPr lang="sk-SK" smtClean="0"/>
              <a:t>‹#›</a:t>
            </a:fld>
            <a:endParaRPr lang="sk-SK"/>
          </a:p>
        </p:txBody>
      </p:sp>
    </p:spTree>
    <p:extLst>
      <p:ext uri="{BB962C8B-B14F-4D97-AF65-F5344CB8AC3E}">
        <p14:creationId xmlns:p14="http://schemas.microsoft.com/office/powerpoint/2010/main" val="3500614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k-SK"/>
              <a:t>Upravte štýly predlohy textu</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19A7DBC3-7FE9-41B0-AB98-5FB57C015477}" type="datetimeFigureOut">
              <a:rPr lang="sk-SK" smtClean="0"/>
              <a:t>28.6.2017</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E00EE7F0-70A6-4755-BD06-BB960706A04C}" type="slidenum">
              <a:rPr lang="sk-SK" smtClean="0"/>
              <a:t>‹#›</a:t>
            </a:fld>
            <a:endParaRPr lang="sk-SK"/>
          </a:p>
        </p:txBody>
      </p:sp>
    </p:spTree>
    <p:extLst>
      <p:ext uri="{BB962C8B-B14F-4D97-AF65-F5344CB8AC3E}">
        <p14:creationId xmlns:p14="http://schemas.microsoft.com/office/powerpoint/2010/main" val="3130401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dirty="0"/>
          </a:p>
        </p:txBody>
      </p:sp>
      <p:sp>
        <p:nvSpPr>
          <p:cNvPr id="3" name="Content Placeholder 2"/>
          <p:cNvSpPr>
            <a:spLocks noGrp="1"/>
          </p:cNvSpPr>
          <p:nvPr>
            <p:ph idx="1"/>
          </p:nvPr>
        </p:nvSpPr>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19A7DBC3-7FE9-41B0-AB98-5FB57C015477}" type="datetimeFigureOut">
              <a:rPr lang="sk-SK" smtClean="0"/>
              <a:t>28.6.2017</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E00EE7F0-70A6-4755-BD06-BB960706A04C}" type="slidenum">
              <a:rPr lang="sk-SK" smtClean="0"/>
              <a:t>‹#›</a:t>
            </a:fld>
            <a:endParaRPr lang="sk-SK"/>
          </a:p>
        </p:txBody>
      </p:sp>
    </p:spTree>
    <p:extLst>
      <p:ext uri="{BB962C8B-B14F-4D97-AF65-F5344CB8AC3E}">
        <p14:creationId xmlns:p14="http://schemas.microsoft.com/office/powerpoint/2010/main" val="1934478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sk-SK"/>
              <a:t>Upravte štýly predlohy textu</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19A7DBC3-7FE9-41B0-AB98-5FB57C015477}" type="datetimeFigureOut">
              <a:rPr lang="sk-SK" smtClean="0"/>
              <a:t>28.6.2017</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E00EE7F0-70A6-4755-BD06-BB960706A04C}" type="slidenum">
              <a:rPr lang="sk-SK" smtClean="0"/>
              <a:t>‹#›</a:t>
            </a:fld>
            <a:endParaRPr lang="sk-SK"/>
          </a:p>
        </p:txBody>
      </p:sp>
    </p:spTree>
    <p:extLst>
      <p:ext uri="{BB962C8B-B14F-4D97-AF65-F5344CB8AC3E}">
        <p14:creationId xmlns:p14="http://schemas.microsoft.com/office/powerpoint/2010/main" val="4194797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19A7DBC3-7FE9-41B0-AB98-5FB57C015477}" type="datetimeFigureOut">
              <a:rPr lang="sk-SK" smtClean="0"/>
              <a:t>28.6.2017</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E00EE7F0-70A6-4755-BD06-BB960706A04C}" type="slidenum">
              <a:rPr lang="sk-SK" smtClean="0"/>
              <a:t>‹#›</a:t>
            </a:fld>
            <a:endParaRPr lang="sk-SK"/>
          </a:p>
        </p:txBody>
      </p:sp>
    </p:spTree>
    <p:extLst>
      <p:ext uri="{BB962C8B-B14F-4D97-AF65-F5344CB8AC3E}">
        <p14:creationId xmlns:p14="http://schemas.microsoft.com/office/powerpoint/2010/main" val="3418118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k-SK"/>
              <a:t>Upravte štýly predlohy textu</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4" name="Content Placeholder 3"/>
          <p:cNvSpPr>
            <a:spLocks noGrp="1"/>
          </p:cNvSpPr>
          <p:nvPr>
            <p:ph sz="half" idx="2"/>
          </p:nvPr>
        </p:nvSpPr>
        <p:spPr>
          <a:xfrm>
            <a:off x="839788" y="2505075"/>
            <a:ext cx="5157787" cy="368458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6" name="Content Placeholder 5"/>
          <p:cNvSpPr>
            <a:spLocks noGrp="1"/>
          </p:cNvSpPr>
          <p:nvPr>
            <p:ph sz="quarter" idx="4"/>
          </p:nvPr>
        </p:nvSpPr>
        <p:spPr>
          <a:xfrm>
            <a:off x="6172200" y="2505075"/>
            <a:ext cx="5183188" cy="368458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19A7DBC3-7FE9-41B0-AB98-5FB57C015477}" type="datetimeFigureOut">
              <a:rPr lang="sk-SK" smtClean="0"/>
              <a:t>28.6.2017</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E00EE7F0-70A6-4755-BD06-BB960706A04C}" type="slidenum">
              <a:rPr lang="sk-SK" smtClean="0"/>
              <a:t>‹#›</a:t>
            </a:fld>
            <a:endParaRPr lang="sk-SK"/>
          </a:p>
        </p:txBody>
      </p:sp>
    </p:spTree>
    <p:extLst>
      <p:ext uri="{BB962C8B-B14F-4D97-AF65-F5344CB8AC3E}">
        <p14:creationId xmlns:p14="http://schemas.microsoft.com/office/powerpoint/2010/main" val="3121462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dirty="0"/>
          </a:p>
        </p:txBody>
      </p:sp>
      <p:sp>
        <p:nvSpPr>
          <p:cNvPr id="3" name="Date Placeholder 2"/>
          <p:cNvSpPr>
            <a:spLocks noGrp="1"/>
          </p:cNvSpPr>
          <p:nvPr>
            <p:ph type="dt" sz="half" idx="10"/>
          </p:nvPr>
        </p:nvSpPr>
        <p:spPr/>
        <p:txBody>
          <a:bodyPr/>
          <a:lstStyle/>
          <a:p>
            <a:fld id="{19A7DBC3-7FE9-41B0-AB98-5FB57C015477}" type="datetimeFigureOut">
              <a:rPr lang="sk-SK" smtClean="0"/>
              <a:t>28.6.2017</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E00EE7F0-70A6-4755-BD06-BB960706A04C}" type="slidenum">
              <a:rPr lang="sk-SK" smtClean="0"/>
              <a:t>‹#›</a:t>
            </a:fld>
            <a:endParaRPr lang="sk-SK"/>
          </a:p>
        </p:txBody>
      </p:sp>
    </p:spTree>
    <p:extLst>
      <p:ext uri="{BB962C8B-B14F-4D97-AF65-F5344CB8AC3E}">
        <p14:creationId xmlns:p14="http://schemas.microsoft.com/office/powerpoint/2010/main" val="2462771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A7DBC3-7FE9-41B0-AB98-5FB57C015477}" type="datetimeFigureOut">
              <a:rPr lang="sk-SK" smtClean="0"/>
              <a:t>28.6.2017</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E00EE7F0-70A6-4755-BD06-BB960706A04C}" type="slidenum">
              <a:rPr lang="sk-SK" smtClean="0"/>
              <a:t>‹#›</a:t>
            </a:fld>
            <a:endParaRPr lang="sk-SK"/>
          </a:p>
        </p:txBody>
      </p:sp>
    </p:spTree>
    <p:extLst>
      <p:ext uri="{BB962C8B-B14F-4D97-AF65-F5344CB8AC3E}">
        <p14:creationId xmlns:p14="http://schemas.microsoft.com/office/powerpoint/2010/main" val="1182213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k-SK"/>
              <a:t>Upravte štýly predlohy textu</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Date Placeholder 4"/>
          <p:cNvSpPr>
            <a:spLocks noGrp="1"/>
          </p:cNvSpPr>
          <p:nvPr>
            <p:ph type="dt" sz="half" idx="10"/>
          </p:nvPr>
        </p:nvSpPr>
        <p:spPr/>
        <p:txBody>
          <a:bodyPr/>
          <a:lstStyle/>
          <a:p>
            <a:fld id="{19A7DBC3-7FE9-41B0-AB98-5FB57C015477}" type="datetimeFigureOut">
              <a:rPr lang="sk-SK" smtClean="0"/>
              <a:t>28.6.2017</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E00EE7F0-70A6-4755-BD06-BB960706A04C}" type="slidenum">
              <a:rPr lang="sk-SK" smtClean="0"/>
              <a:t>‹#›</a:t>
            </a:fld>
            <a:endParaRPr lang="sk-SK"/>
          </a:p>
        </p:txBody>
      </p:sp>
    </p:spTree>
    <p:extLst>
      <p:ext uri="{BB962C8B-B14F-4D97-AF65-F5344CB8AC3E}">
        <p14:creationId xmlns:p14="http://schemas.microsoft.com/office/powerpoint/2010/main" val="1002588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k-SK"/>
              <a:t>Upravte štýly predlohy textu</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Ak chcete pridať obrázok, kliknite na ikonu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Date Placeholder 4"/>
          <p:cNvSpPr>
            <a:spLocks noGrp="1"/>
          </p:cNvSpPr>
          <p:nvPr>
            <p:ph type="dt" sz="half" idx="10"/>
          </p:nvPr>
        </p:nvSpPr>
        <p:spPr/>
        <p:txBody>
          <a:bodyPr/>
          <a:lstStyle/>
          <a:p>
            <a:fld id="{19A7DBC3-7FE9-41B0-AB98-5FB57C015477}" type="datetimeFigureOut">
              <a:rPr lang="sk-SK" smtClean="0"/>
              <a:t>28.6.2017</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E00EE7F0-70A6-4755-BD06-BB960706A04C}" type="slidenum">
              <a:rPr lang="sk-SK" smtClean="0"/>
              <a:t>‹#›</a:t>
            </a:fld>
            <a:endParaRPr lang="sk-SK"/>
          </a:p>
        </p:txBody>
      </p:sp>
    </p:spTree>
    <p:extLst>
      <p:ext uri="{BB962C8B-B14F-4D97-AF65-F5344CB8AC3E}">
        <p14:creationId xmlns:p14="http://schemas.microsoft.com/office/powerpoint/2010/main" val="307366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Upravte štýly predlohy textu</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A7DBC3-7FE9-41B0-AB98-5FB57C015477}" type="datetimeFigureOut">
              <a:rPr lang="sk-SK" smtClean="0"/>
              <a:t>28.6.2017</a:t>
            </a:fld>
            <a:endParaRPr lang="sk-SK"/>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0EE7F0-70A6-4755-BD06-BB960706A04C}" type="slidenum">
              <a:rPr lang="sk-SK" smtClean="0"/>
              <a:t>‹#›</a:t>
            </a:fld>
            <a:endParaRPr lang="sk-SK"/>
          </a:p>
        </p:txBody>
      </p:sp>
    </p:spTree>
    <p:extLst>
      <p:ext uri="{BB962C8B-B14F-4D97-AF65-F5344CB8AC3E}">
        <p14:creationId xmlns:p14="http://schemas.microsoft.com/office/powerpoint/2010/main" val="14152232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mailto:domcentropy@gmail.com" TargetMode="External"/><Relationship Id="rId7"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Súvisiaci obráz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413250" cy="8275499"/>
          </a:xfrm>
          <a:prstGeom prst="rect">
            <a:avLst/>
          </a:prstGeom>
          <a:noFill/>
          <a:extLst>
            <a:ext uri="{909E8E84-426E-40DD-AFC4-6F175D3DCCD1}">
              <a14:hiddenFill xmlns:a14="http://schemas.microsoft.com/office/drawing/2010/main">
                <a:solidFill>
                  <a:srgbClr val="FFFFFF"/>
                </a:solidFill>
              </a14:hiddenFill>
            </a:ext>
          </a:extLst>
        </p:spPr>
      </p:pic>
      <p:sp>
        <p:nvSpPr>
          <p:cNvPr id="5" name="Obdĺžnik 4"/>
          <p:cNvSpPr/>
          <p:nvPr/>
        </p:nvSpPr>
        <p:spPr>
          <a:xfrm>
            <a:off x="10185570" y="-18095"/>
            <a:ext cx="2211975" cy="7231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Obdĺžnik 1"/>
          <p:cNvSpPr/>
          <p:nvPr/>
        </p:nvSpPr>
        <p:spPr>
          <a:xfrm>
            <a:off x="0" y="46012"/>
            <a:ext cx="10301161" cy="1569660"/>
          </a:xfrm>
          <a:prstGeom prst="rect">
            <a:avLst/>
          </a:prstGeom>
        </p:spPr>
        <p:txBody>
          <a:bodyPr wrap="square">
            <a:spAutoFit/>
          </a:bodyPr>
          <a:lstStyle/>
          <a:p>
            <a:pPr algn="ctr" rtl="0"/>
            <a:r>
              <a:rPr lang="en-us" sz="3200" b="1" i="0" u="none" baseline="0" dirty="0">
                <a:solidFill>
                  <a:schemeClr val="bg1"/>
                </a:solidFill>
                <a:effectLst>
                  <a:outerShdw blurRad="38100" dist="38100" dir="2700000" algn="tl">
                    <a:srgbClr val="000000">
                      <a:alpha val="43137"/>
                    </a:srgbClr>
                  </a:outerShdw>
                </a:effectLst>
              </a:rPr>
              <a:t>Partnership and Active Institutional Networks of the </a:t>
            </a:r>
            <a:r>
              <a:rPr lang="en-us" sz="3200" b="1" i="0" u="none" baseline="0" dirty="0" err="1">
                <a:solidFill>
                  <a:schemeClr val="bg1"/>
                </a:solidFill>
                <a:effectLst>
                  <a:outerShdw blurRad="38100" dist="38100" dir="2700000" algn="tl">
                    <a:srgbClr val="000000">
                      <a:alpha val="43137"/>
                    </a:srgbClr>
                  </a:outerShdw>
                </a:effectLst>
              </a:rPr>
              <a:t>Cyrillo-Methodian</a:t>
            </a:r>
            <a:r>
              <a:rPr lang="en-us" sz="3200" b="1" i="0" u="none" baseline="0" dirty="0">
                <a:solidFill>
                  <a:schemeClr val="bg1"/>
                </a:solidFill>
                <a:effectLst>
                  <a:outerShdw blurRad="38100" dist="38100" dir="2700000" algn="tl">
                    <a:srgbClr val="000000">
                      <a:alpha val="43137"/>
                    </a:srgbClr>
                  </a:outerShdw>
                </a:effectLst>
              </a:rPr>
              <a:t> Route in the Moravian-Slovak Border Area (</a:t>
            </a:r>
            <a:r>
              <a:rPr lang="en-us" sz="3200" b="1" i="0" u="none" baseline="0" dirty="0" err="1">
                <a:solidFill>
                  <a:schemeClr val="bg1"/>
                </a:solidFill>
                <a:effectLst>
                  <a:outerShdw blurRad="38100" dist="38100" dir="2700000" algn="tl">
                    <a:srgbClr val="000000">
                      <a:alpha val="43137"/>
                    </a:srgbClr>
                  </a:outerShdw>
                </a:effectLst>
              </a:rPr>
              <a:t>ECRCM</a:t>
            </a:r>
            <a:r>
              <a:rPr lang="en-us" sz="3200" b="1" i="0" u="none" baseline="0" dirty="0">
                <a:solidFill>
                  <a:schemeClr val="bg1"/>
                </a:solidFill>
                <a:effectLst>
                  <a:outerShdw blurRad="38100" dist="38100" dir="2700000" algn="tl">
                    <a:srgbClr val="000000">
                      <a:alpha val="43137"/>
                    </a:srgbClr>
                  </a:outerShdw>
                </a:effectLst>
              </a:rPr>
              <a:t>)</a:t>
            </a:r>
            <a:endParaRPr lang="en-us" sz="800" b="1" dirty="0">
              <a:solidFill>
                <a:schemeClr val="bg1"/>
              </a:solidFill>
              <a:effectLst>
                <a:outerShdw blurRad="38100" dist="38100" dir="2700000" algn="tl">
                  <a:srgbClr val="000000">
                    <a:alpha val="43137"/>
                  </a:srgbClr>
                </a:outerShdw>
              </a:effectLst>
            </a:endParaRPr>
          </a:p>
        </p:txBody>
      </p:sp>
      <p:pic>
        <p:nvPicPr>
          <p:cNvPr id="3" name="Obrázok 2"/>
          <p:cNvPicPr>
            <a:picLocks noChangeAspect="1"/>
          </p:cNvPicPr>
          <p:nvPr/>
        </p:nvPicPr>
        <p:blipFill>
          <a:blip r:embed="rId3"/>
          <a:stretch>
            <a:fillRect/>
          </a:stretch>
        </p:blipFill>
        <p:spPr>
          <a:xfrm>
            <a:off x="10408282" y="98504"/>
            <a:ext cx="1501123" cy="1248530"/>
          </a:xfrm>
          <a:prstGeom prst="rect">
            <a:avLst/>
          </a:prstGeom>
        </p:spPr>
      </p:pic>
      <p:pic>
        <p:nvPicPr>
          <p:cNvPr id="18" name="Picture 6" descr="Výsledok vyhľadávania obrázkov pre dopyt nitriansky samosprávny kra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07691" y="2860051"/>
            <a:ext cx="1713723" cy="720052"/>
          </a:xfrm>
          <a:prstGeom prst="rect">
            <a:avLst/>
          </a:prstGeom>
          <a:noFill/>
          <a:extLst>
            <a:ext uri="{909E8E84-426E-40DD-AFC4-6F175D3DCCD1}">
              <a14:hiddenFill xmlns:a14="http://schemas.microsoft.com/office/drawing/2010/main">
                <a:solidFill>
                  <a:srgbClr val="FFFFFF"/>
                </a:solidFill>
              </a14:hiddenFill>
            </a:ext>
          </a:extLst>
        </p:spPr>
      </p:pic>
      <p:pic>
        <p:nvPicPr>
          <p:cNvPr id="19" name="Obrázok 18"/>
          <p:cNvPicPr>
            <a:picLocks noChangeAspect="1"/>
          </p:cNvPicPr>
          <p:nvPr/>
        </p:nvPicPr>
        <p:blipFill>
          <a:blip r:embed="rId5"/>
          <a:stretch>
            <a:fillRect/>
          </a:stretch>
        </p:blipFill>
        <p:spPr>
          <a:xfrm>
            <a:off x="10407691" y="5669806"/>
            <a:ext cx="1289065" cy="1086594"/>
          </a:xfrm>
          <a:prstGeom prst="rect">
            <a:avLst/>
          </a:prstGeom>
        </p:spPr>
      </p:pic>
      <p:pic>
        <p:nvPicPr>
          <p:cNvPr id="20" name="Picture 8" descr="Výsledok vyhľadávania obrázkov pre dopyt mendelova univerzit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71156" y="3713354"/>
            <a:ext cx="1862807" cy="1389212"/>
          </a:xfrm>
          <a:prstGeom prst="rect">
            <a:avLst/>
          </a:prstGeom>
          <a:noFill/>
          <a:extLst>
            <a:ext uri="{909E8E84-426E-40DD-AFC4-6F175D3DCCD1}">
              <a14:hiddenFill xmlns:a14="http://schemas.microsoft.com/office/drawing/2010/main">
                <a:solidFill>
                  <a:srgbClr val="FFFFFF"/>
                </a:solidFill>
              </a14:hiddenFill>
            </a:ext>
          </a:extLst>
        </p:spPr>
      </p:pic>
      <p:pic>
        <p:nvPicPr>
          <p:cNvPr id="17" name="Obrázok 16"/>
          <p:cNvPicPr>
            <a:picLocks noChangeAspect="1"/>
          </p:cNvPicPr>
          <p:nvPr/>
        </p:nvPicPr>
        <p:blipFill>
          <a:blip r:embed="rId7"/>
          <a:stretch>
            <a:fillRect/>
          </a:stretch>
        </p:blipFill>
        <p:spPr>
          <a:xfrm>
            <a:off x="10438612" y="4953701"/>
            <a:ext cx="1679132" cy="703828"/>
          </a:xfrm>
          <a:prstGeom prst="rect">
            <a:avLst/>
          </a:prstGeom>
        </p:spPr>
      </p:pic>
      <p:pic>
        <p:nvPicPr>
          <p:cNvPr id="6" name="Obrázok 5"/>
          <p:cNvPicPr>
            <a:picLocks noChangeAspect="1"/>
          </p:cNvPicPr>
          <p:nvPr/>
        </p:nvPicPr>
        <p:blipFill>
          <a:blip r:embed="rId8"/>
          <a:stretch>
            <a:fillRect/>
          </a:stretch>
        </p:blipFill>
        <p:spPr>
          <a:xfrm>
            <a:off x="10185570" y="1679918"/>
            <a:ext cx="962025" cy="847725"/>
          </a:xfrm>
          <a:prstGeom prst="rect">
            <a:avLst/>
          </a:prstGeom>
        </p:spPr>
      </p:pic>
      <p:pic>
        <p:nvPicPr>
          <p:cNvPr id="13" name="Obrázok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017796" y="1523761"/>
            <a:ext cx="1174204" cy="1147785"/>
          </a:xfrm>
          <a:prstGeom prst="rect">
            <a:avLst/>
          </a:prstGeom>
        </p:spPr>
      </p:pic>
    </p:spTree>
    <p:extLst>
      <p:ext uri="{BB962C8B-B14F-4D97-AF65-F5344CB8AC3E}">
        <p14:creationId xmlns:p14="http://schemas.microsoft.com/office/powerpoint/2010/main" val="2744544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1" y="1165514"/>
            <a:ext cx="7758545" cy="5692486"/>
          </a:xfrm>
        </p:spPr>
        <p:txBody>
          <a:bodyPr>
            <a:normAutofit fontScale="85000" lnSpcReduction="20000"/>
          </a:bodyPr>
          <a:lstStyle/>
          <a:p>
            <a:pPr algn="l" rtl="0">
              <a:lnSpc>
                <a:spcPct val="100000"/>
              </a:lnSpc>
            </a:pPr>
            <a:r>
              <a:rPr lang="en-us" sz="1400" b="1" i="0" u="none" baseline="0" dirty="0" err="1">
                <a:latin typeface="+mj-lt"/>
              </a:rPr>
              <a:t>Programme</a:t>
            </a:r>
            <a:r>
              <a:rPr lang="en-us" sz="1400" b="1" i="0" u="none" baseline="0" dirty="0">
                <a:latin typeface="+mj-lt"/>
              </a:rPr>
              <a:t> INTERREG V-A Slovakia-Czech Republic 2014 – 2020</a:t>
            </a:r>
            <a:endParaRPr lang="en-us" sz="1400" dirty="0">
              <a:latin typeface="+mj-lt"/>
            </a:endParaRPr>
          </a:p>
          <a:p>
            <a:pPr algn="l" rtl="0">
              <a:lnSpc>
                <a:spcPct val="100000"/>
              </a:lnSpc>
            </a:pPr>
            <a:r>
              <a:rPr lang="en-us" sz="1400" b="0" i="0" u="none" baseline="0" dirty="0">
                <a:latin typeface="+mj-lt"/>
              </a:rPr>
              <a:t>Priority axis: 3. DEVELOPMENT OF LOCAL INITIATIVES</a:t>
            </a:r>
          </a:p>
          <a:p>
            <a:pPr algn="l" rtl="0">
              <a:lnSpc>
                <a:spcPct val="100000"/>
              </a:lnSpc>
            </a:pPr>
            <a:r>
              <a:rPr lang="en-us" sz="1400" b="0" i="0" u="none" baseline="0" dirty="0">
                <a:latin typeface="+mj-lt"/>
              </a:rPr>
              <a:t>Investment priority: 5. Promoting legal and administrative cooperation and cooperation between citizens and institutions (11b)</a:t>
            </a:r>
          </a:p>
          <a:p>
            <a:pPr algn="l" rtl="0">
              <a:lnSpc>
                <a:spcPct val="100000"/>
              </a:lnSpc>
            </a:pPr>
            <a:r>
              <a:rPr lang="en-us" sz="1400" b="0" i="0" u="none" baseline="0" dirty="0">
                <a:latin typeface="+mj-lt"/>
              </a:rPr>
              <a:t>Specific objective: 3.1 Improving quality of cross-border cooperation between local and regional actors</a:t>
            </a:r>
          </a:p>
          <a:p>
            <a:pPr algn="l" rtl="0">
              <a:lnSpc>
                <a:spcPct val="100000"/>
              </a:lnSpc>
            </a:pPr>
            <a:endParaRPr lang="en-us" sz="1400" dirty="0">
              <a:latin typeface="+mj-lt"/>
            </a:endParaRPr>
          </a:p>
          <a:p>
            <a:pPr algn="l" rtl="0">
              <a:lnSpc>
                <a:spcPct val="110000"/>
              </a:lnSpc>
              <a:spcBef>
                <a:spcPts val="600"/>
              </a:spcBef>
            </a:pPr>
            <a:r>
              <a:rPr lang="en-us" sz="1400" b="1" i="0" u="none" baseline="0" dirty="0">
                <a:solidFill>
                  <a:srgbClr val="0070C0"/>
                </a:solidFill>
                <a:latin typeface="+mj-lt"/>
              </a:rPr>
              <a:t>Project name:</a:t>
            </a:r>
            <a:r>
              <a:rPr lang="en-us" sz="1400" b="0" i="0" u="none" baseline="0" dirty="0">
                <a:solidFill>
                  <a:srgbClr val="0070C0"/>
                </a:solidFill>
                <a:latin typeface="+mj-lt"/>
              </a:rPr>
              <a:t> </a:t>
            </a:r>
            <a:r>
              <a:rPr lang="en-us" sz="1400" b="0" i="0" u="none" baseline="0" dirty="0">
                <a:latin typeface="+mj-lt"/>
              </a:rPr>
              <a:t>Partnership and Active Institutional Networks of the </a:t>
            </a:r>
            <a:r>
              <a:rPr lang="en-us" sz="1400" b="0" i="0" u="none" baseline="0" dirty="0" err="1">
                <a:latin typeface="+mj-lt"/>
              </a:rPr>
              <a:t>Cyrillo-Methodian</a:t>
            </a:r>
            <a:r>
              <a:rPr lang="en-us" sz="1400" b="0" i="0" u="none" baseline="0" dirty="0">
                <a:latin typeface="+mj-lt"/>
              </a:rPr>
              <a:t> Route in the Moravian-Slovak Border Area</a:t>
            </a:r>
            <a:endParaRPr lang="en-us" sz="1400" dirty="0">
              <a:latin typeface="+mj-lt"/>
            </a:endParaRPr>
          </a:p>
          <a:p>
            <a:pPr algn="l" rtl="0">
              <a:lnSpc>
                <a:spcPct val="110000"/>
              </a:lnSpc>
              <a:spcBef>
                <a:spcPts val="600"/>
              </a:spcBef>
            </a:pPr>
            <a:r>
              <a:rPr lang="en-us" sz="1400" b="1" i="0" u="none" baseline="0" dirty="0">
                <a:solidFill>
                  <a:srgbClr val="0070C0"/>
                </a:solidFill>
                <a:latin typeface="+mj-lt"/>
              </a:rPr>
              <a:t>Budget:</a:t>
            </a:r>
            <a:r>
              <a:rPr lang="en-us" sz="1400" b="0" i="0" u="none" baseline="0" dirty="0">
                <a:solidFill>
                  <a:srgbClr val="0070C0"/>
                </a:solidFill>
                <a:latin typeface="+mj-lt"/>
              </a:rPr>
              <a:t> </a:t>
            </a:r>
            <a:r>
              <a:rPr lang="en-us" sz="1400" b="0" i="0" u="none" baseline="0" dirty="0">
                <a:latin typeface="+mj-lt"/>
              </a:rPr>
              <a:t>EUR 450,000 </a:t>
            </a:r>
          </a:p>
          <a:p>
            <a:pPr algn="l" rtl="0">
              <a:lnSpc>
                <a:spcPct val="110000"/>
              </a:lnSpc>
              <a:spcBef>
                <a:spcPts val="600"/>
              </a:spcBef>
            </a:pPr>
            <a:r>
              <a:rPr lang="en-us" sz="1400" b="1" i="0" u="none" baseline="0" dirty="0">
                <a:solidFill>
                  <a:srgbClr val="0070C0"/>
                </a:solidFill>
                <a:latin typeface="+mj-lt"/>
              </a:rPr>
              <a:t>Applicant:</a:t>
            </a:r>
            <a:r>
              <a:rPr lang="en-us" sz="1400" b="0" i="0" u="none" baseline="0" dirty="0">
                <a:solidFill>
                  <a:srgbClr val="0070C0"/>
                </a:solidFill>
                <a:latin typeface="+mj-lt"/>
              </a:rPr>
              <a:t> </a:t>
            </a:r>
            <a:r>
              <a:rPr lang="en-us" sz="1400" b="0" i="0" u="none" baseline="0" dirty="0">
                <a:latin typeface="+mj-lt"/>
              </a:rPr>
              <a:t>European Cultural Route of St. Cyril and Methodius (</a:t>
            </a:r>
            <a:r>
              <a:rPr lang="en-us" sz="1400" b="0" i="0" u="none" baseline="0" dirty="0" err="1">
                <a:latin typeface="+mj-lt"/>
              </a:rPr>
              <a:t>ECRCM</a:t>
            </a:r>
            <a:r>
              <a:rPr lang="en-us" sz="1400" b="0" i="0" u="none" baseline="0" dirty="0">
                <a:latin typeface="+mj-lt"/>
              </a:rPr>
              <a:t>), an interest association of legal entities</a:t>
            </a:r>
          </a:p>
          <a:p>
            <a:pPr algn="l" rtl="0">
              <a:lnSpc>
                <a:spcPct val="110000"/>
              </a:lnSpc>
              <a:spcBef>
                <a:spcPts val="600"/>
              </a:spcBef>
            </a:pPr>
            <a:endParaRPr lang="en-us" sz="1400" dirty="0">
              <a:latin typeface="+mj-lt"/>
            </a:endParaRPr>
          </a:p>
          <a:p>
            <a:pPr algn="l" rtl="0">
              <a:lnSpc>
                <a:spcPct val="110000"/>
              </a:lnSpc>
              <a:spcBef>
                <a:spcPts val="600"/>
              </a:spcBef>
            </a:pPr>
            <a:r>
              <a:rPr lang="en-us" sz="1400" b="1" i="0" u="none" baseline="0" dirty="0">
                <a:solidFill>
                  <a:srgbClr val="0070C0"/>
                </a:solidFill>
                <a:latin typeface="+mj-lt"/>
              </a:rPr>
              <a:t>Project partners: </a:t>
            </a:r>
          </a:p>
          <a:p>
            <a:pPr lvl="1" algn="l" rtl="0">
              <a:lnSpc>
                <a:spcPct val="110000"/>
              </a:lnSpc>
              <a:spcBef>
                <a:spcPts val="300"/>
              </a:spcBef>
            </a:pPr>
            <a:r>
              <a:rPr lang="en-us" sz="1400" b="0" i="0" u="none" baseline="0" dirty="0" err="1">
                <a:latin typeface="+mj-lt"/>
              </a:rPr>
              <a:t>Trnava</a:t>
            </a:r>
            <a:r>
              <a:rPr lang="en-us" sz="1400" b="0" i="0" u="none" baseline="0" dirty="0">
                <a:latin typeface="+mj-lt"/>
              </a:rPr>
              <a:t> Self-Governing Region – main cross-border partner</a:t>
            </a:r>
          </a:p>
          <a:p>
            <a:pPr lvl="1" algn="l" rtl="0">
              <a:lnSpc>
                <a:spcPct val="110000"/>
              </a:lnSpc>
              <a:spcBef>
                <a:spcPts val="300"/>
              </a:spcBef>
            </a:pPr>
            <a:r>
              <a:rPr lang="en-us" sz="1400" b="0" i="0" u="none" baseline="0" dirty="0">
                <a:latin typeface="+mj-lt"/>
              </a:rPr>
              <a:t>MAS </a:t>
            </a:r>
            <a:r>
              <a:rPr lang="en-us" sz="1400" b="0" i="0" u="none" baseline="0" dirty="0" err="1">
                <a:latin typeface="+mj-lt"/>
              </a:rPr>
              <a:t>Buchlov</a:t>
            </a:r>
            <a:r>
              <a:rPr lang="en-us" sz="1400" b="0" i="0" u="none" baseline="0" dirty="0">
                <a:latin typeface="+mj-lt"/>
              </a:rPr>
              <a:t>, registered association</a:t>
            </a:r>
          </a:p>
          <a:p>
            <a:pPr lvl="1" algn="l" rtl="0">
              <a:lnSpc>
                <a:spcPct val="110000"/>
              </a:lnSpc>
              <a:spcBef>
                <a:spcPts val="300"/>
              </a:spcBef>
            </a:pPr>
            <a:r>
              <a:rPr lang="en-us" sz="1400" b="0" i="0" u="none" baseline="0" dirty="0">
                <a:latin typeface="+mj-lt"/>
              </a:rPr>
              <a:t>Nitra Self-Governing Region</a:t>
            </a:r>
          </a:p>
          <a:p>
            <a:pPr lvl="1" algn="l" rtl="0">
              <a:lnSpc>
                <a:spcPct val="110000"/>
              </a:lnSpc>
              <a:spcBef>
                <a:spcPts val="300"/>
              </a:spcBef>
            </a:pPr>
            <a:r>
              <a:rPr lang="en-us" sz="1400" b="0" i="0" u="none" baseline="0" dirty="0">
                <a:latin typeface="+mj-lt"/>
              </a:rPr>
              <a:t>Slovak House of </a:t>
            </a:r>
            <a:r>
              <a:rPr lang="en-us" sz="1400" b="0" i="0" u="none" baseline="0" dirty="0" err="1">
                <a:latin typeface="+mj-lt"/>
              </a:rPr>
              <a:t>Centrope</a:t>
            </a:r>
            <a:endParaRPr lang="en-us" sz="1400" dirty="0">
              <a:latin typeface="+mj-lt"/>
            </a:endParaRPr>
          </a:p>
          <a:p>
            <a:pPr lvl="1" algn="l" rtl="0">
              <a:lnSpc>
                <a:spcPct val="110000"/>
              </a:lnSpc>
              <a:spcBef>
                <a:spcPts val="300"/>
              </a:spcBef>
            </a:pPr>
            <a:r>
              <a:rPr lang="en-us" sz="1400" b="0" i="0" u="none" baseline="0" dirty="0">
                <a:latin typeface="+mj-lt"/>
              </a:rPr>
              <a:t>Mendel University in Brno</a:t>
            </a:r>
          </a:p>
          <a:p>
            <a:pPr lvl="1" algn="l" rtl="0">
              <a:lnSpc>
                <a:spcPct val="110000"/>
              </a:lnSpc>
              <a:spcBef>
                <a:spcPts val="300"/>
              </a:spcBef>
            </a:pPr>
            <a:endParaRPr lang="en-us" sz="1400" dirty="0">
              <a:latin typeface="+mj-lt"/>
            </a:endParaRPr>
          </a:p>
          <a:p>
            <a:pPr algn="l" rtl="0">
              <a:lnSpc>
                <a:spcPct val="110000"/>
              </a:lnSpc>
              <a:spcBef>
                <a:spcPts val="600"/>
              </a:spcBef>
            </a:pPr>
            <a:r>
              <a:rPr lang="en-us" sz="1400" b="1" i="0" u="none" baseline="0" dirty="0">
                <a:solidFill>
                  <a:srgbClr val="0070C0"/>
                </a:solidFill>
                <a:latin typeface="+mj-lt"/>
              </a:rPr>
              <a:t>Target groups: </a:t>
            </a:r>
          </a:p>
          <a:p>
            <a:pPr lvl="1" algn="l" rtl="0">
              <a:lnSpc>
                <a:spcPct val="110000"/>
              </a:lnSpc>
              <a:spcBef>
                <a:spcPts val="600"/>
              </a:spcBef>
            </a:pPr>
            <a:r>
              <a:rPr lang="en-us" sz="1400" b="0" i="0" u="none" baseline="0" dirty="0">
                <a:latin typeface="+mj-lt"/>
              </a:rPr>
              <a:t>Residents of the cross-border region</a:t>
            </a:r>
          </a:p>
          <a:p>
            <a:pPr lvl="1" algn="l" rtl="0">
              <a:lnSpc>
                <a:spcPct val="110000"/>
              </a:lnSpc>
              <a:spcBef>
                <a:spcPts val="600"/>
              </a:spcBef>
            </a:pPr>
            <a:r>
              <a:rPr lang="en-us" sz="1400" b="0" i="0" u="none" baseline="0" dirty="0">
                <a:latin typeface="+mj-lt"/>
              </a:rPr>
              <a:t>Employees of local and regional self-governments</a:t>
            </a:r>
          </a:p>
          <a:p>
            <a:pPr lvl="1" algn="l" rtl="0">
              <a:lnSpc>
                <a:spcPct val="110000"/>
              </a:lnSpc>
              <a:spcBef>
                <a:spcPts val="600"/>
              </a:spcBef>
            </a:pPr>
            <a:r>
              <a:rPr lang="en-us" sz="1400" b="0" i="0" u="none" baseline="0" dirty="0">
                <a:latin typeface="+mj-lt"/>
              </a:rPr>
              <a:t>Business entities operating in the cross-border region</a:t>
            </a:r>
          </a:p>
          <a:p>
            <a:pPr lvl="1" algn="l" rtl="0">
              <a:lnSpc>
                <a:spcPct val="110000"/>
              </a:lnSpc>
              <a:spcBef>
                <a:spcPts val="600"/>
              </a:spcBef>
            </a:pPr>
            <a:endParaRPr lang="en-us" sz="1400" dirty="0">
              <a:latin typeface="+mj-lt"/>
            </a:endParaRPr>
          </a:p>
          <a:p>
            <a:pPr algn="l" rtl="0"/>
            <a:r>
              <a:rPr lang="en-us" sz="1400" b="1" i="0" u="none" baseline="0" dirty="0">
                <a:solidFill>
                  <a:srgbClr val="0070C0"/>
                </a:solidFill>
                <a:latin typeface="+mj-lt"/>
              </a:rPr>
              <a:t>Project implementation period:</a:t>
            </a:r>
            <a:r>
              <a:rPr lang="en-us" sz="1400" b="0" i="0" u="none" baseline="0" dirty="0">
                <a:solidFill>
                  <a:srgbClr val="0070C0"/>
                </a:solidFill>
                <a:latin typeface="+mj-lt"/>
              </a:rPr>
              <a:t> </a:t>
            </a:r>
            <a:r>
              <a:rPr lang="en-us" sz="1400" b="0" i="0" u="none" baseline="0" dirty="0">
                <a:latin typeface="+mj-lt"/>
              </a:rPr>
              <a:t>2017-2019</a:t>
            </a:r>
          </a:p>
        </p:txBody>
      </p:sp>
      <p:pic>
        <p:nvPicPr>
          <p:cNvPr id="2" name="Obrázok 1"/>
          <p:cNvPicPr>
            <a:picLocks noChangeAspect="1"/>
          </p:cNvPicPr>
          <p:nvPr/>
        </p:nvPicPr>
        <p:blipFill>
          <a:blip r:embed="rId2"/>
          <a:stretch>
            <a:fillRect/>
          </a:stretch>
        </p:blipFill>
        <p:spPr>
          <a:xfrm>
            <a:off x="7758544" y="0"/>
            <a:ext cx="4940300" cy="6952459"/>
          </a:xfrm>
          <a:prstGeom prst="rect">
            <a:avLst/>
          </a:prstGeom>
        </p:spPr>
      </p:pic>
      <p:sp>
        <p:nvSpPr>
          <p:cNvPr id="7" name="Nadpis 1"/>
          <p:cNvSpPr txBox="1">
            <a:spLocks/>
          </p:cNvSpPr>
          <p:nvPr/>
        </p:nvSpPr>
        <p:spPr>
          <a:xfrm>
            <a:off x="622031" y="235567"/>
            <a:ext cx="5385070" cy="678834"/>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rtl="0"/>
            <a:r>
              <a:rPr lang="en-us" sz="4400" b="1" i="0" u="none" baseline="0" dirty="0"/>
              <a:t>Project </a:t>
            </a:r>
            <a:r>
              <a:rPr lang="sk-SK" sz="4400" b="1" i="0" u="none" baseline="0" dirty="0"/>
              <a:t>D</a:t>
            </a:r>
            <a:r>
              <a:rPr lang="en-us" sz="4400" b="1" i="0" u="none" baseline="0" dirty="0" err="1"/>
              <a:t>escription</a:t>
            </a:r>
            <a:endParaRPr lang="en-us" sz="4400" b="1" dirty="0"/>
          </a:p>
        </p:txBody>
      </p:sp>
    </p:spTree>
    <p:extLst>
      <p:ext uri="{BB962C8B-B14F-4D97-AF65-F5344CB8AC3E}">
        <p14:creationId xmlns:p14="http://schemas.microsoft.com/office/powerpoint/2010/main" val="862898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ýsledok vyhľadávania obrázkov pre dopyt velehrad"/>
          <p:cNvPicPr>
            <a:picLocks noChangeAspect="1" noChangeArrowheads="1"/>
          </p:cNvPicPr>
          <p:nvPr/>
        </p:nvPicPr>
        <p:blipFill rotWithShape="1">
          <a:blip r:embed="rId2">
            <a:extLst>
              <a:ext uri="{28A0092B-C50C-407E-A947-70E740481C1C}">
                <a14:useLocalDpi xmlns:a14="http://schemas.microsoft.com/office/drawing/2010/main" val="0"/>
              </a:ext>
            </a:extLst>
          </a:blip>
          <a:srcRect l="31593" r="8979" b="-1"/>
          <a:stretch/>
        </p:blipFill>
        <p:spPr bwMode="auto">
          <a:xfrm>
            <a:off x="20" y="10"/>
            <a:ext cx="6105635"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Podnadpis 2"/>
          <p:cNvSpPr>
            <a:spLocks noGrp="1"/>
          </p:cNvSpPr>
          <p:nvPr>
            <p:ph type="subTitle" idx="1"/>
          </p:nvPr>
        </p:nvSpPr>
        <p:spPr>
          <a:xfrm>
            <a:off x="6235700" y="1054100"/>
            <a:ext cx="5613400" cy="5638800"/>
          </a:xfrm>
          <a:noFill/>
        </p:spPr>
        <p:txBody>
          <a:bodyPr vert="horz" lIns="91440" tIns="45720" rIns="91440" bIns="45720" rtlCol="0">
            <a:noAutofit/>
          </a:bodyPr>
          <a:lstStyle/>
          <a:p>
            <a:pPr algn="l" rtl="0">
              <a:lnSpc>
                <a:spcPct val="114000"/>
              </a:lnSpc>
            </a:pPr>
            <a:endParaRPr lang="en-us" sz="1400" b="1" dirty="0">
              <a:latin typeface="+mj-lt"/>
            </a:endParaRPr>
          </a:p>
          <a:p>
            <a:pPr algn="l" rtl="0">
              <a:lnSpc>
                <a:spcPct val="114000"/>
              </a:lnSpc>
            </a:pPr>
            <a:r>
              <a:rPr lang="en-us" sz="1400" b="1" i="0" u="none" baseline="0">
                <a:latin typeface="+mj-lt"/>
              </a:rPr>
              <a:t>Background:</a:t>
            </a:r>
          </a:p>
          <a:p>
            <a:pPr algn="l" rtl="0">
              <a:lnSpc>
                <a:spcPct val="114000"/>
              </a:lnSpc>
            </a:pPr>
            <a:endParaRPr lang="en-us" sz="1400" b="1" dirty="0">
              <a:latin typeface="+mj-lt"/>
            </a:endParaRPr>
          </a:p>
          <a:p>
            <a:pPr algn="just" rtl="0">
              <a:lnSpc>
                <a:spcPct val="114000"/>
              </a:lnSpc>
              <a:spcBef>
                <a:spcPts val="0"/>
              </a:spcBef>
            </a:pPr>
            <a:r>
              <a:rPr lang="en-us" sz="1400" b="0" i="0" u="none" baseline="0">
                <a:latin typeface="+mj-lt"/>
              </a:rPr>
              <a:t>The 1150</a:t>
            </a:r>
            <a:r>
              <a:rPr lang="en-us" sz="1400" b="0" i="0" u="none" baseline="30000">
                <a:latin typeface="+mj-lt"/>
              </a:rPr>
              <a:t>th</a:t>
            </a:r>
            <a:r>
              <a:rPr lang="en-us" sz="1400" b="0" i="0" u="none" baseline="0">
                <a:latin typeface="+mj-lt"/>
              </a:rPr>
              <a:t> anniversary of the arrival of St. Cyril and Methodius (CM) to Great Moravia initiated discussions among the professionals and in media, generating interest in the CM heritage among the general public in the Czech Republic and Slovakia. The celebrations resulted in heightened interest in cultural tourism, involving visits to historical sights associated with Great Moravia and CM heritage. </a:t>
            </a:r>
          </a:p>
          <a:p>
            <a:pPr algn="just" rtl="0">
              <a:lnSpc>
                <a:spcPct val="114000"/>
              </a:lnSpc>
              <a:spcBef>
                <a:spcPts val="0"/>
              </a:spcBef>
            </a:pPr>
            <a:endParaRPr lang="en-us" sz="1400" dirty="0">
              <a:latin typeface="+mj-lt"/>
            </a:endParaRPr>
          </a:p>
          <a:p>
            <a:pPr algn="just" rtl="0">
              <a:lnSpc>
                <a:spcPct val="114000"/>
              </a:lnSpc>
              <a:spcBef>
                <a:spcPts val="0"/>
              </a:spcBef>
            </a:pPr>
            <a:r>
              <a:rPr lang="en-us" sz="1400" b="0" i="0" u="none" baseline="0">
                <a:latin typeface="+mj-lt"/>
              </a:rPr>
              <a:t>Although the route has been perceived positively, it faces several problems:</a:t>
            </a:r>
          </a:p>
          <a:p>
            <a:pPr marL="742950" lvl="1" indent="-285750" algn="just" rtl="0">
              <a:lnSpc>
                <a:spcPct val="114000"/>
              </a:lnSpc>
              <a:spcBef>
                <a:spcPts val="0"/>
              </a:spcBef>
              <a:buFont typeface="Arial" panose="020B0604020202020204" pitchFamily="34" charset="0"/>
              <a:buChar char="•"/>
            </a:pPr>
            <a:r>
              <a:rPr lang="en-us" sz="1400" b="0" i="0" u="none" baseline="0">
                <a:latin typeface="+mj-lt"/>
              </a:rPr>
              <a:t>Unclear definition and interpretation of the CM route topic</a:t>
            </a:r>
            <a:endParaRPr lang="en-us" sz="1400" dirty="0">
              <a:latin typeface="+mj-lt"/>
            </a:endParaRPr>
          </a:p>
          <a:p>
            <a:pPr marL="742950" lvl="1" indent="-285750" algn="just" rtl="0">
              <a:lnSpc>
                <a:spcPct val="114000"/>
              </a:lnSpc>
              <a:spcBef>
                <a:spcPts val="0"/>
              </a:spcBef>
              <a:buFont typeface="Arial" panose="020B0604020202020204" pitchFamily="34" charset="0"/>
              <a:buChar char="•"/>
            </a:pPr>
            <a:r>
              <a:rPr lang="en-us" sz="1400" b="0" i="0" u="none" baseline="0">
                <a:latin typeface="+mj-lt"/>
              </a:rPr>
              <a:t>Absence of the CM Route Development Concept</a:t>
            </a:r>
            <a:endParaRPr lang="en-us" sz="1400" dirty="0">
              <a:latin typeface="+mj-lt"/>
            </a:endParaRPr>
          </a:p>
          <a:p>
            <a:pPr marL="742950" lvl="1" indent="-285750" algn="just" rtl="0">
              <a:lnSpc>
                <a:spcPct val="114000"/>
              </a:lnSpc>
              <a:spcBef>
                <a:spcPts val="0"/>
              </a:spcBef>
              <a:buFont typeface="Arial" panose="020B0604020202020204" pitchFamily="34" charset="0"/>
              <a:buChar char="•"/>
            </a:pPr>
            <a:r>
              <a:rPr lang="en-us" sz="1400" b="0" i="0" u="none" baseline="0">
                <a:latin typeface="+mj-lt"/>
              </a:rPr>
              <a:t>Insufficient engagement of institutions and poor communication with local entities</a:t>
            </a:r>
            <a:endParaRPr lang="en-us" sz="1400" dirty="0">
              <a:latin typeface="+mj-lt"/>
            </a:endParaRPr>
          </a:p>
          <a:p>
            <a:pPr marL="742950" lvl="1" indent="-285750" algn="just" rtl="0">
              <a:lnSpc>
                <a:spcPct val="114000"/>
              </a:lnSpc>
              <a:spcBef>
                <a:spcPts val="0"/>
              </a:spcBef>
              <a:buFont typeface="Arial" panose="020B0604020202020204" pitchFamily="34" charset="0"/>
              <a:buChar char="•"/>
            </a:pPr>
            <a:r>
              <a:rPr lang="en-us" sz="1400" b="0" i="0" u="none" baseline="0">
                <a:latin typeface="+mj-lt"/>
              </a:rPr>
              <a:t>Absence of common standards</a:t>
            </a:r>
            <a:endParaRPr lang="en-us" sz="1400" dirty="0">
              <a:latin typeface="+mj-lt"/>
            </a:endParaRPr>
          </a:p>
          <a:p>
            <a:pPr algn="just" rtl="0">
              <a:lnSpc>
                <a:spcPct val="114000"/>
              </a:lnSpc>
              <a:spcBef>
                <a:spcPts val="0"/>
              </a:spcBef>
            </a:pPr>
            <a:endParaRPr lang="en-us" sz="1400" dirty="0">
              <a:latin typeface="+mj-lt"/>
            </a:endParaRPr>
          </a:p>
          <a:p>
            <a:pPr algn="just" rtl="0">
              <a:lnSpc>
                <a:spcPct val="114000"/>
              </a:lnSpc>
              <a:spcBef>
                <a:spcPts val="0"/>
              </a:spcBef>
            </a:pPr>
            <a:r>
              <a:rPr lang="en-us" sz="1400" b="0" i="0" u="none" baseline="0">
                <a:latin typeface="+mj-lt"/>
              </a:rPr>
              <a:t>Elimination of deficiencies through cooperation between key actors and common vision for the cultural development in the cross-border area.</a:t>
            </a:r>
            <a:endParaRPr lang="en-us" sz="1400" dirty="0">
              <a:latin typeface="+mj-lt"/>
            </a:endParaRPr>
          </a:p>
        </p:txBody>
      </p:sp>
      <p:sp>
        <p:nvSpPr>
          <p:cNvPr id="8" name="Nadpis 1"/>
          <p:cNvSpPr txBox="1">
            <a:spLocks/>
          </p:cNvSpPr>
          <p:nvPr/>
        </p:nvSpPr>
        <p:spPr>
          <a:xfrm>
            <a:off x="6235700" y="172067"/>
            <a:ext cx="5385070" cy="678834"/>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rtl="0"/>
            <a:r>
              <a:rPr lang="en-us" sz="4400" b="1" i="0" u="none" baseline="0" dirty="0"/>
              <a:t>Project </a:t>
            </a:r>
            <a:r>
              <a:rPr lang="sk-SK" sz="4400" b="1" i="0" u="none" baseline="0" dirty="0"/>
              <a:t>D</a:t>
            </a:r>
            <a:r>
              <a:rPr lang="en-us" sz="4400" b="1" i="0" u="none" baseline="0" dirty="0" err="1"/>
              <a:t>escription</a:t>
            </a:r>
            <a:endParaRPr lang="en-us" sz="4400" b="1" dirty="0"/>
          </a:p>
        </p:txBody>
      </p:sp>
    </p:spTree>
    <p:extLst>
      <p:ext uri="{BB962C8B-B14F-4D97-AF65-F5344CB8AC3E}">
        <p14:creationId xmlns:p14="http://schemas.microsoft.com/office/powerpoint/2010/main" val="1893595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p:cNvPicPr>
            <a:picLocks noChangeAspect="1"/>
          </p:cNvPicPr>
          <p:nvPr/>
        </p:nvPicPr>
        <p:blipFill rotWithShape="1">
          <a:blip r:embed="rId2"/>
          <a:srcRect l="24324" r="33768" b="-1"/>
          <a:stretch/>
        </p:blipFill>
        <p:spPr>
          <a:xfrm>
            <a:off x="0" y="-157690"/>
            <a:ext cx="4845176" cy="7168085"/>
          </a:xfrm>
          <a:prstGeom prst="rect">
            <a:avLst/>
          </a:prstGeom>
          <a:effectLst/>
        </p:spPr>
      </p:pic>
      <p:sp>
        <p:nvSpPr>
          <p:cNvPr id="3" name="Zástupný objekt pre obsah 2"/>
          <p:cNvSpPr>
            <a:spLocks noGrp="1"/>
          </p:cNvSpPr>
          <p:nvPr>
            <p:ph idx="1"/>
          </p:nvPr>
        </p:nvSpPr>
        <p:spPr>
          <a:xfrm>
            <a:off x="5315346" y="1397000"/>
            <a:ext cx="6502400" cy="6311900"/>
          </a:xfrm>
        </p:spPr>
        <p:txBody>
          <a:bodyPr vert="horz" lIns="91440" tIns="45720" rIns="91440" bIns="45720" rtlCol="0">
            <a:normAutofit/>
          </a:bodyPr>
          <a:lstStyle/>
          <a:p>
            <a:pPr marL="0" algn="l" rtl="0">
              <a:lnSpc>
                <a:spcPct val="100000"/>
              </a:lnSpc>
              <a:spcBef>
                <a:spcPts val="0"/>
              </a:spcBef>
            </a:pPr>
            <a:endParaRPr lang="en-us" sz="1800" dirty="0">
              <a:latin typeface="+mj-lt"/>
            </a:endParaRPr>
          </a:p>
          <a:p>
            <a:pPr algn="just" rtl="0">
              <a:lnSpc>
                <a:spcPct val="100000"/>
              </a:lnSpc>
            </a:pPr>
            <a:r>
              <a:rPr lang="en-us" sz="1500" b="0" i="0" u="none" baseline="0">
                <a:latin typeface="+mj-lt"/>
              </a:rPr>
              <a:t>The project responds to the needs for introducing a systemic approach to the CM route development. The basis, on which the project is being created, involves cooperation between experts building 3 supporting pillars:</a:t>
            </a:r>
          </a:p>
          <a:p>
            <a:pPr algn="just" rtl="0">
              <a:lnSpc>
                <a:spcPct val="100000"/>
              </a:lnSpc>
            </a:pPr>
            <a:endParaRPr lang="en-us" sz="1500" dirty="0">
              <a:latin typeface="+mj-lt"/>
            </a:endParaRPr>
          </a:p>
          <a:p>
            <a:pPr marL="342900" indent="-342900" algn="just" rtl="0">
              <a:lnSpc>
                <a:spcPct val="100000"/>
              </a:lnSpc>
              <a:buAutoNum type="arabicParenR"/>
            </a:pPr>
            <a:r>
              <a:rPr lang="en-us" sz="1500" b="0" i="0" u="none" baseline="0">
                <a:latin typeface="+mj-lt"/>
              </a:rPr>
              <a:t>Definition of the route theme in the border area stemming from the cultural and historical heritage of Great Moravia</a:t>
            </a:r>
          </a:p>
          <a:p>
            <a:pPr marL="342900" indent="-342900" algn="just" rtl="0">
              <a:lnSpc>
                <a:spcPct val="100000"/>
              </a:lnSpc>
              <a:buAutoNum type="arabicParenR"/>
            </a:pPr>
            <a:r>
              <a:rPr lang="en-us" sz="1500" b="0" i="0" u="none" baseline="0">
                <a:latin typeface="+mj-lt"/>
              </a:rPr>
              <a:t>Elaboration of the CM Route Development Strategy in the Border Area </a:t>
            </a:r>
          </a:p>
          <a:p>
            <a:pPr marL="342900" indent="-342900" algn="just" rtl="0">
              <a:lnSpc>
                <a:spcPct val="100000"/>
              </a:lnSpc>
              <a:buAutoNum type="arabicParenR"/>
            </a:pPr>
            <a:r>
              <a:rPr lang="en-us" sz="1500" b="0" i="0" u="none" baseline="0">
                <a:latin typeface="+mj-lt"/>
              </a:rPr>
              <a:t>Strengthening of the CM route’s partners network by adding public and private sector entities</a:t>
            </a:r>
          </a:p>
          <a:p>
            <a:pPr algn="just" rtl="0">
              <a:lnSpc>
                <a:spcPct val="100000"/>
              </a:lnSpc>
            </a:pPr>
            <a:endParaRPr lang="en-us" sz="1500" dirty="0">
              <a:latin typeface="+mj-lt"/>
            </a:endParaRPr>
          </a:p>
          <a:p>
            <a:pPr algn="just" rtl="0">
              <a:lnSpc>
                <a:spcPct val="100000"/>
              </a:lnSpc>
            </a:pPr>
            <a:r>
              <a:rPr lang="en-us" sz="1500" b="0" i="0" u="none" baseline="0">
                <a:latin typeface="+mj-lt"/>
              </a:rPr>
              <a:t>The pilot activities leading to the gradual development of the CM route include incorporation of action plans by partners using bottom-up planning and engagement of local residents, public and private sector.</a:t>
            </a:r>
          </a:p>
          <a:p>
            <a:pPr marL="0" algn="l" rtl="0">
              <a:lnSpc>
                <a:spcPct val="100000"/>
              </a:lnSpc>
              <a:spcBef>
                <a:spcPts val="0"/>
              </a:spcBef>
            </a:pPr>
            <a:endParaRPr lang="en-us" sz="1800" dirty="0">
              <a:latin typeface="+mj-lt"/>
            </a:endParaRPr>
          </a:p>
        </p:txBody>
      </p:sp>
      <p:sp>
        <p:nvSpPr>
          <p:cNvPr id="9" name="Nadpis 1"/>
          <p:cNvSpPr txBox="1">
            <a:spLocks/>
          </p:cNvSpPr>
          <p:nvPr/>
        </p:nvSpPr>
        <p:spPr>
          <a:xfrm>
            <a:off x="5315346" y="337167"/>
            <a:ext cx="5385070" cy="678834"/>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rtl="0"/>
            <a:r>
              <a:rPr lang="en-us" sz="4400" b="1" i="0" u="none" baseline="0" dirty="0"/>
              <a:t>Project </a:t>
            </a:r>
            <a:r>
              <a:rPr lang="sk-SK" sz="4400" b="1" i="0" u="none" baseline="0" dirty="0"/>
              <a:t>D</a:t>
            </a:r>
            <a:r>
              <a:rPr lang="en-us" sz="4400" b="1" i="0" u="none" baseline="0" dirty="0" err="1"/>
              <a:t>escription</a:t>
            </a:r>
            <a:endParaRPr lang="en-us" sz="4400" b="1" dirty="0"/>
          </a:p>
        </p:txBody>
      </p:sp>
    </p:spTree>
    <p:extLst>
      <p:ext uri="{BB962C8B-B14F-4D97-AF65-F5344CB8AC3E}">
        <p14:creationId xmlns:p14="http://schemas.microsoft.com/office/powerpoint/2010/main" val="3549722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p:cNvPicPr>
            <a:picLocks noChangeAspect="1"/>
          </p:cNvPicPr>
          <p:nvPr/>
        </p:nvPicPr>
        <p:blipFill rotWithShape="1">
          <a:blip r:embed="rId2"/>
          <a:srcRect t="25139" b="23821"/>
          <a:stretch/>
        </p:blipFill>
        <p:spPr>
          <a:xfrm>
            <a:off x="20" y="10"/>
            <a:ext cx="4635571" cy="6857990"/>
          </a:xfrm>
          <a:prstGeom prst="rect">
            <a:avLst/>
          </a:prstGeom>
          <a:effectLst/>
        </p:spPr>
      </p:pic>
      <p:sp>
        <p:nvSpPr>
          <p:cNvPr id="3" name="Zástupný objekt pre obsah 2"/>
          <p:cNvSpPr>
            <a:spLocks noGrp="1"/>
          </p:cNvSpPr>
          <p:nvPr>
            <p:ph idx="1"/>
          </p:nvPr>
        </p:nvSpPr>
        <p:spPr>
          <a:xfrm>
            <a:off x="4965431" y="1238827"/>
            <a:ext cx="7036069" cy="5702300"/>
          </a:xfrm>
        </p:spPr>
        <p:txBody>
          <a:bodyPr vert="horz" lIns="91440" tIns="45720" rIns="91440" bIns="45720" rtlCol="0">
            <a:normAutofit lnSpcReduction="10000"/>
          </a:bodyPr>
          <a:lstStyle/>
          <a:p>
            <a:pPr algn="l" rtl="0">
              <a:lnSpc>
                <a:spcPct val="114000"/>
              </a:lnSpc>
              <a:spcBef>
                <a:spcPts val="600"/>
              </a:spcBef>
            </a:pPr>
            <a:r>
              <a:rPr lang="en-us" sz="1500" b="1" i="0" u="none" baseline="0" dirty="0">
                <a:latin typeface="+mj-lt"/>
              </a:rPr>
              <a:t>Vision: Creation of the European Cultural Route of St. Cyril and Methodius</a:t>
            </a:r>
          </a:p>
          <a:p>
            <a:pPr algn="l" rtl="0">
              <a:lnSpc>
                <a:spcPct val="114000"/>
              </a:lnSpc>
              <a:spcBef>
                <a:spcPts val="600"/>
              </a:spcBef>
            </a:pPr>
            <a:endParaRPr lang="en-us" sz="1500" b="1" dirty="0">
              <a:latin typeface="+mj-lt"/>
            </a:endParaRPr>
          </a:p>
          <a:p>
            <a:pPr algn="l" rtl="0">
              <a:lnSpc>
                <a:spcPct val="114000"/>
              </a:lnSpc>
              <a:spcBef>
                <a:spcPts val="600"/>
              </a:spcBef>
            </a:pPr>
            <a:r>
              <a:rPr lang="en-us" sz="1500" b="1" i="0" u="none" baseline="0" dirty="0">
                <a:latin typeface="+mj-lt"/>
              </a:rPr>
              <a:t>Project objectives:</a:t>
            </a:r>
          </a:p>
          <a:p>
            <a:pPr algn="just" rtl="0">
              <a:lnSpc>
                <a:spcPct val="114000"/>
              </a:lnSpc>
              <a:spcBef>
                <a:spcPts val="600"/>
              </a:spcBef>
            </a:pPr>
            <a:r>
              <a:rPr lang="sk-SK" sz="1500" b="0" i="0" u="none" baseline="0" dirty="0">
                <a:latin typeface="+mj-lt"/>
              </a:rPr>
              <a:t>G</a:t>
            </a:r>
            <a:r>
              <a:rPr lang="en-us" sz="1500" b="0" i="0" u="none" baseline="0" dirty="0" err="1">
                <a:latin typeface="+mj-lt"/>
              </a:rPr>
              <a:t>rowth</a:t>
            </a:r>
            <a:r>
              <a:rPr lang="en-us" sz="1500" b="0" i="0" u="none" baseline="0" dirty="0">
                <a:latin typeface="+mj-lt"/>
              </a:rPr>
              <a:t> of the sustainable cooperation between the previously non-cooperating institutions and economic appreciation of the common cultural heritage under the CM route brand.</a:t>
            </a:r>
          </a:p>
          <a:p>
            <a:pPr algn="just" rtl="0">
              <a:lnSpc>
                <a:spcPct val="114000"/>
              </a:lnSpc>
              <a:spcBef>
                <a:spcPts val="600"/>
              </a:spcBef>
            </a:pPr>
            <a:r>
              <a:rPr lang="sk-SK" sz="1500" b="0" i="0" u="none" baseline="0" dirty="0">
                <a:latin typeface="+mj-lt"/>
              </a:rPr>
              <a:t>P</a:t>
            </a:r>
            <a:r>
              <a:rPr lang="en-us" sz="1500" b="0" i="0" u="none" baseline="0" dirty="0" err="1">
                <a:latin typeface="+mj-lt"/>
              </a:rPr>
              <a:t>romotion</a:t>
            </a:r>
            <a:r>
              <a:rPr lang="en-us" sz="1500" b="0" i="0" u="none" baseline="0" dirty="0">
                <a:latin typeface="+mj-lt"/>
              </a:rPr>
              <a:t> of innovation, creativity, entrepreneurship, investments and development of cultural tourism products shall contribute to the achievement of common vision of cultural development in the border area under the CM route brand.</a:t>
            </a:r>
          </a:p>
          <a:p>
            <a:pPr marL="0" indent="0" algn="just" rtl="0">
              <a:lnSpc>
                <a:spcPct val="114000"/>
              </a:lnSpc>
              <a:spcBef>
                <a:spcPts val="600"/>
              </a:spcBef>
              <a:buNone/>
            </a:pPr>
            <a:endParaRPr lang="en-us" sz="1500" dirty="0">
              <a:latin typeface="+mj-lt"/>
            </a:endParaRPr>
          </a:p>
          <a:p>
            <a:pPr marL="0" algn="just" rtl="0">
              <a:lnSpc>
                <a:spcPct val="114000"/>
              </a:lnSpc>
            </a:pPr>
            <a:r>
              <a:rPr lang="en-us" sz="1500" b="0" i="0" u="none" baseline="0" dirty="0">
                <a:latin typeface="+mj-lt"/>
              </a:rPr>
              <a:t>The outputs shall form basis for the application for certification of the CM route as a Cultural Route of the Council of Europe.</a:t>
            </a:r>
          </a:p>
          <a:p>
            <a:pPr marL="0" algn="just" rtl="0">
              <a:lnSpc>
                <a:spcPct val="114000"/>
              </a:lnSpc>
              <a:spcBef>
                <a:spcPts val="0"/>
              </a:spcBef>
            </a:pPr>
            <a:endParaRPr lang="en-us" sz="1500" dirty="0">
              <a:latin typeface="+mj-lt"/>
            </a:endParaRPr>
          </a:p>
          <a:p>
            <a:pPr algn="just" rtl="0">
              <a:lnSpc>
                <a:spcPct val="114000"/>
              </a:lnSpc>
            </a:pPr>
            <a:r>
              <a:rPr lang="en-us" sz="1500" b="1" i="0" u="none" baseline="0" dirty="0">
                <a:latin typeface="+mj-lt"/>
              </a:rPr>
              <a:t>Sustainability:</a:t>
            </a:r>
          </a:p>
          <a:p>
            <a:pPr marL="0" algn="just" rtl="0">
              <a:lnSpc>
                <a:spcPct val="114000"/>
              </a:lnSpc>
            </a:pPr>
            <a:r>
              <a:rPr lang="en-us" sz="1500" b="0" i="0" u="none" baseline="0" dirty="0">
                <a:latin typeface="+mj-lt"/>
              </a:rPr>
              <a:t>Route management based on the cooperation of experts, dissemination of outputs and results throughout the border area, arrangement of a unified approach. The permanent work group shall be responsible for setting up other activities and the CM Route Development Strategy shall serve as the main conceptual document and a tool for expanding the partners network. Engagement of stakeholders in the route development planning.</a:t>
            </a:r>
            <a:endParaRPr lang="en-us" sz="1500" dirty="0">
              <a:latin typeface="+mj-lt"/>
            </a:endParaRPr>
          </a:p>
          <a:p>
            <a:pPr algn="l" rtl="0">
              <a:lnSpc>
                <a:spcPct val="70000"/>
              </a:lnSpc>
            </a:pPr>
            <a:endParaRPr lang="en-us" sz="1300" dirty="0"/>
          </a:p>
        </p:txBody>
      </p:sp>
      <p:sp>
        <p:nvSpPr>
          <p:cNvPr id="4" name="Nadpis 1"/>
          <p:cNvSpPr txBox="1">
            <a:spLocks/>
          </p:cNvSpPr>
          <p:nvPr/>
        </p:nvSpPr>
        <p:spPr>
          <a:xfrm>
            <a:off x="4965431" y="248267"/>
            <a:ext cx="5385070" cy="678834"/>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rtl="0"/>
            <a:r>
              <a:rPr lang="en-us" sz="4400" b="1" i="0" u="none" baseline="0" dirty="0"/>
              <a:t>Project </a:t>
            </a:r>
            <a:r>
              <a:rPr lang="sk-SK" sz="4400" b="1" i="0" u="none" baseline="0" dirty="0"/>
              <a:t>D</a:t>
            </a:r>
            <a:r>
              <a:rPr lang="en-us" sz="4400" b="1" i="0" u="none" baseline="0" dirty="0" err="1"/>
              <a:t>escription</a:t>
            </a:r>
            <a:endParaRPr lang="en-us" sz="4400" b="1" dirty="0"/>
          </a:p>
        </p:txBody>
      </p:sp>
    </p:spTree>
    <p:extLst>
      <p:ext uri="{BB962C8B-B14F-4D97-AF65-F5344CB8AC3E}">
        <p14:creationId xmlns:p14="http://schemas.microsoft.com/office/powerpoint/2010/main" val="665435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6235700" y="1451263"/>
            <a:ext cx="5727700" cy="4527971"/>
          </a:xfrm>
          <a:prstGeom prst="rect">
            <a:avLst/>
          </a:prstGeom>
        </p:spPr>
        <p:txBody>
          <a:bodyPr wrap="square">
            <a:spAutoFit/>
          </a:bodyPr>
          <a:lstStyle/>
          <a:p>
            <a:pPr marR="21590" algn="just" rtl="0">
              <a:lnSpc>
                <a:spcPct val="115000"/>
              </a:lnSpc>
              <a:spcAft>
                <a:spcPts val="1200"/>
              </a:spcAft>
            </a:pPr>
            <a:r>
              <a:rPr lang="en-us" sz="1500" b="1" i="0" u="sng" baseline="0">
                <a:latin typeface="+mj-lt"/>
                <a:ea typeface="Calibri" panose="020F0502020204030204" pitchFamily="34" charset="0"/>
                <a:cs typeface="Times New Roman" panose="02020603050405020304" pitchFamily="18" charset="0"/>
              </a:rPr>
              <a:t>Project activities: </a:t>
            </a:r>
            <a:endParaRPr lang="en-us" sz="1500" b="1" dirty="0">
              <a:latin typeface="+mj-lt"/>
              <a:ea typeface="Calibri" panose="020F0502020204030204" pitchFamily="34" charset="0"/>
              <a:cs typeface="Times New Roman" panose="02020603050405020304" pitchFamily="18" charset="0"/>
            </a:endParaRPr>
          </a:p>
          <a:p>
            <a:pPr marL="342900" marR="21590" lvl="0" indent="-342900" algn="just" rtl="0">
              <a:lnSpc>
                <a:spcPct val="115000"/>
              </a:lnSpc>
              <a:spcAft>
                <a:spcPts val="600"/>
              </a:spcAft>
              <a:buFont typeface="Symbol" panose="05050102010706020507" pitchFamily="18" charset="2"/>
              <a:buBlip>
                <a:blip r:embed="rId2">
                  <a:extLst/>
                </a:blip>
              </a:buBlip>
            </a:pPr>
            <a:r>
              <a:rPr lang="en-us" sz="1500" b="0" i="0" u="none" baseline="0">
                <a:latin typeface="+mj-lt"/>
                <a:ea typeface="Calibri" panose="020F0502020204030204" pitchFamily="34" charset="0"/>
                <a:cs typeface="Times New Roman" panose="02020603050405020304" pitchFamily="18" charset="0"/>
              </a:rPr>
              <a:t>Analysis of historical and cultural traditions of ECRCM</a:t>
            </a:r>
          </a:p>
          <a:p>
            <a:pPr marL="342900" marR="21590" lvl="0" indent="-342900" algn="just" rtl="0">
              <a:lnSpc>
                <a:spcPct val="115000"/>
              </a:lnSpc>
              <a:spcAft>
                <a:spcPts val="600"/>
              </a:spcAft>
              <a:buFont typeface="Symbol" panose="05050102010706020507" pitchFamily="18" charset="2"/>
              <a:buBlip>
                <a:blip r:embed="rId2">
                  <a:extLst/>
                </a:blip>
              </a:buBlip>
            </a:pPr>
            <a:r>
              <a:rPr lang="en-us" sz="1500" b="0" i="0" u="none" baseline="0">
                <a:latin typeface="+mj-lt"/>
                <a:ea typeface="Calibri" panose="020F0502020204030204" pitchFamily="34" charset="0"/>
                <a:cs typeface="Times New Roman" panose="02020603050405020304" pitchFamily="18" charset="0"/>
              </a:rPr>
              <a:t>Determination of ECRCM’s development poles – identification of sites</a:t>
            </a:r>
          </a:p>
          <a:p>
            <a:pPr marL="342900" marR="21590" lvl="0" indent="-342900" algn="just" rtl="0">
              <a:lnSpc>
                <a:spcPct val="115000"/>
              </a:lnSpc>
              <a:spcAft>
                <a:spcPts val="600"/>
              </a:spcAft>
              <a:buFont typeface="Symbol" panose="05050102010706020507" pitchFamily="18" charset="2"/>
              <a:buBlip>
                <a:blip r:embed="rId2">
                  <a:extLst/>
                </a:blip>
              </a:buBlip>
            </a:pPr>
            <a:r>
              <a:rPr lang="en-us" sz="1500" b="0" i="0" u="none" baseline="0">
                <a:latin typeface="+mj-lt"/>
                <a:ea typeface="Calibri" panose="020F0502020204030204" pitchFamily="34" charset="0"/>
                <a:cs typeface="Times New Roman" panose="02020603050405020304" pitchFamily="18" charset="0"/>
              </a:rPr>
              <a:t>Identification of important actors, analysis of development potential</a:t>
            </a:r>
          </a:p>
          <a:p>
            <a:pPr marL="342900" marR="21590" lvl="0" indent="-342900" algn="just" rtl="0">
              <a:lnSpc>
                <a:spcPct val="115000"/>
              </a:lnSpc>
              <a:spcAft>
                <a:spcPts val="600"/>
              </a:spcAft>
              <a:buFont typeface="Symbol" panose="05050102010706020507" pitchFamily="18" charset="2"/>
              <a:buBlip>
                <a:blip r:embed="rId2">
                  <a:extLst/>
                </a:blip>
              </a:buBlip>
            </a:pPr>
            <a:r>
              <a:rPr lang="en-us" sz="1500" b="0" i="0" u="none" baseline="0">
                <a:latin typeface="+mj-lt"/>
                <a:ea typeface="Calibri" panose="020F0502020204030204" pitchFamily="34" charset="0"/>
                <a:cs typeface="Times New Roman" panose="02020603050405020304" pitchFamily="18" charset="0"/>
              </a:rPr>
              <a:t>Seminars for ECRCM actors</a:t>
            </a:r>
          </a:p>
          <a:p>
            <a:pPr marL="342900" marR="21590" lvl="0" indent="-342900" algn="just" rtl="0">
              <a:lnSpc>
                <a:spcPct val="115000"/>
              </a:lnSpc>
              <a:spcAft>
                <a:spcPts val="600"/>
              </a:spcAft>
              <a:buFont typeface="Symbol" panose="05050102010706020507" pitchFamily="18" charset="2"/>
              <a:buBlip>
                <a:blip r:embed="rId2">
                  <a:extLst/>
                </a:blip>
              </a:buBlip>
            </a:pPr>
            <a:r>
              <a:rPr lang="en-us" sz="1500" b="0" i="0" u="none" baseline="0">
                <a:latin typeface="+mj-lt"/>
                <a:ea typeface="Calibri" panose="020F0502020204030204" pitchFamily="34" charset="0"/>
                <a:cs typeface="Times New Roman" panose="02020603050405020304" pitchFamily="18" charset="0"/>
              </a:rPr>
              <a:t>Creation of expert groups at both cross-border and local level </a:t>
            </a:r>
          </a:p>
          <a:p>
            <a:pPr marL="342900" marR="21590" lvl="0" indent="-342900" algn="just" rtl="0">
              <a:lnSpc>
                <a:spcPct val="115000"/>
              </a:lnSpc>
              <a:spcAft>
                <a:spcPts val="600"/>
              </a:spcAft>
              <a:buFont typeface="Symbol" panose="05050102010706020507" pitchFamily="18" charset="2"/>
              <a:buBlip>
                <a:blip r:embed="rId2">
                  <a:extLst/>
                </a:blip>
              </a:buBlip>
            </a:pPr>
            <a:r>
              <a:rPr lang="en-us" sz="1500" b="0" i="0" u="none" baseline="0">
                <a:latin typeface="+mj-lt"/>
                <a:ea typeface="Calibri" panose="020F0502020204030204" pitchFamily="34" charset="0"/>
                <a:cs typeface="Times New Roman" panose="02020603050405020304" pitchFamily="18" charset="0"/>
              </a:rPr>
              <a:t>Questionnaire survey</a:t>
            </a:r>
          </a:p>
          <a:p>
            <a:pPr marL="342900" marR="21590" lvl="0" indent="-342900" algn="just" rtl="0">
              <a:lnSpc>
                <a:spcPct val="115000"/>
              </a:lnSpc>
              <a:spcAft>
                <a:spcPts val="600"/>
              </a:spcAft>
              <a:buFont typeface="Symbol" panose="05050102010706020507" pitchFamily="18" charset="2"/>
              <a:buBlip>
                <a:blip r:embed="rId2">
                  <a:extLst/>
                </a:blip>
              </a:buBlip>
            </a:pPr>
            <a:r>
              <a:rPr lang="en-us" sz="1500" b="0" i="0" u="none" baseline="0">
                <a:latin typeface="+mj-lt"/>
                <a:ea typeface="Calibri" panose="020F0502020204030204" pitchFamily="34" charset="0"/>
                <a:cs typeface="Times New Roman" panose="02020603050405020304" pitchFamily="18" charset="0"/>
              </a:rPr>
              <a:t>Good practice + study trips</a:t>
            </a:r>
          </a:p>
          <a:p>
            <a:pPr marL="342900" marR="21590" lvl="0" indent="-342900" algn="just" rtl="0">
              <a:lnSpc>
                <a:spcPct val="115000"/>
              </a:lnSpc>
              <a:spcAft>
                <a:spcPts val="600"/>
              </a:spcAft>
              <a:buFont typeface="Symbol" panose="05050102010706020507" pitchFamily="18" charset="2"/>
              <a:buBlip>
                <a:blip r:embed="rId2">
                  <a:extLst/>
                </a:blip>
              </a:buBlip>
            </a:pPr>
            <a:r>
              <a:rPr lang="en-us" sz="1500" b="0" i="0" u="none" baseline="0">
                <a:latin typeface="+mj-lt"/>
                <a:ea typeface="Calibri" panose="020F0502020204030204" pitchFamily="34" charset="0"/>
                <a:cs typeface="Times New Roman" panose="02020603050405020304" pitchFamily="18" charset="0"/>
              </a:rPr>
              <a:t>Elaboration of ECRCM Development Strategy – roundtables</a:t>
            </a:r>
          </a:p>
          <a:p>
            <a:pPr marL="342900" marR="21590" lvl="0" indent="-342900" algn="just" rtl="0">
              <a:lnSpc>
                <a:spcPct val="115000"/>
              </a:lnSpc>
              <a:spcAft>
                <a:spcPts val="600"/>
              </a:spcAft>
              <a:buFont typeface="Symbol" panose="05050102010706020507" pitchFamily="18" charset="2"/>
              <a:buBlip>
                <a:blip r:embed="rId2">
                  <a:extLst/>
                </a:blip>
              </a:buBlip>
            </a:pPr>
            <a:r>
              <a:rPr lang="en-us" sz="1500" b="0" i="0" u="none" baseline="0">
                <a:latin typeface="+mj-lt"/>
                <a:ea typeface="Calibri" panose="020F0502020204030204" pitchFamily="34" charset="0"/>
                <a:cs typeface="Times New Roman" panose="02020603050405020304" pitchFamily="18" charset="0"/>
              </a:rPr>
              <a:t>Processing of medium-term action plans</a:t>
            </a:r>
          </a:p>
          <a:p>
            <a:pPr marL="342900" marR="21590" lvl="0" indent="-342900" algn="just" rtl="0">
              <a:lnSpc>
                <a:spcPct val="115000"/>
              </a:lnSpc>
              <a:spcAft>
                <a:spcPts val="600"/>
              </a:spcAft>
              <a:buFont typeface="Symbol" panose="05050102010706020507" pitchFamily="18" charset="2"/>
              <a:buBlip>
                <a:blip r:embed="rId2">
                  <a:extLst/>
                </a:blip>
              </a:buBlip>
            </a:pPr>
            <a:r>
              <a:rPr lang="en-us" sz="1500" b="0" i="0" u="none" baseline="0">
                <a:latin typeface="+mj-lt"/>
                <a:ea typeface="Calibri" panose="020F0502020204030204" pitchFamily="34" charset="0"/>
                <a:cs typeface="Times New Roman" panose="02020603050405020304" pitchFamily="18" charset="0"/>
              </a:rPr>
              <a:t>Opening and closing conference</a:t>
            </a:r>
          </a:p>
          <a:p>
            <a:pPr marL="342900" marR="21590" lvl="0" indent="-342900" algn="just" rtl="0">
              <a:lnSpc>
                <a:spcPct val="115000"/>
              </a:lnSpc>
              <a:spcAft>
                <a:spcPts val="600"/>
              </a:spcAft>
              <a:buFont typeface="Symbol" panose="05050102010706020507" pitchFamily="18" charset="2"/>
              <a:buBlip>
                <a:blip r:embed="rId2">
                  <a:extLst/>
                </a:blip>
              </a:buBlip>
            </a:pPr>
            <a:r>
              <a:rPr lang="en-us" sz="1500" b="0" i="0" u="none" baseline="0">
                <a:latin typeface="+mj-lt"/>
                <a:ea typeface="Calibri" panose="020F0502020204030204" pitchFamily="34" charset="0"/>
                <a:cs typeface="Times New Roman" panose="02020603050405020304" pitchFamily="18" charset="0"/>
              </a:rPr>
              <a:t>Final project publication</a:t>
            </a:r>
          </a:p>
          <a:p>
            <a:pPr marL="342900" marR="21590" lvl="0" indent="-342900" algn="just" rtl="0">
              <a:lnSpc>
                <a:spcPct val="115000"/>
              </a:lnSpc>
              <a:spcAft>
                <a:spcPts val="600"/>
              </a:spcAft>
              <a:buFont typeface="Symbol" panose="05050102010706020507" pitchFamily="18" charset="2"/>
              <a:buBlip>
                <a:blip r:embed="rId2">
                  <a:extLst/>
                </a:blip>
              </a:buBlip>
            </a:pPr>
            <a:r>
              <a:rPr lang="en-us" sz="1500" b="0" i="0" u="none" baseline="0">
                <a:latin typeface="+mj-lt"/>
                <a:ea typeface="Calibri" panose="020F0502020204030204" pitchFamily="34" charset="0"/>
                <a:cs typeface="Times New Roman" panose="02020603050405020304" pitchFamily="18" charset="0"/>
              </a:rPr>
              <a:t>Project management</a:t>
            </a:r>
            <a:endParaRPr lang="en-us" sz="1500" dirty="0">
              <a:effectLst/>
              <a:latin typeface="+mj-lt"/>
              <a:ea typeface="Calibri" panose="020F0502020204030204" pitchFamily="34" charset="0"/>
              <a:cs typeface="Times New Roman" panose="02020603050405020304" pitchFamily="18" charset="0"/>
            </a:endParaRPr>
          </a:p>
        </p:txBody>
      </p:sp>
      <p:sp>
        <p:nvSpPr>
          <p:cNvPr id="9" name="Nadpis 1"/>
          <p:cNvSpPr txBox="1">
            <a:spLocks/>
          </p:cNvSpPr>
          <p:nvPr/>
        </p:nvSpPr>
        <p:spPr>
          <a:xfrm>
            <a:off x="6235700" y="254000"/>
            <a:ext cx="5385070" cy="660399"/>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rtl="0"/>
            <a:r>
              <a:rPr lang="en-us" sz="4400" b="1" i="0" u="none" baseline="0" dirty="0"/>
              <a:t>Project </a:t>
            </a:r>
            <a:r>
              <a:rPr lang="sk-SK" sz="4400" b="1" i="0" u="none" baseline="0" dirty="0"/>
              <a:t>A</a:t>
            </a:r>
            <a:r>
              <a:rPr lang="en-us" sz="4400" b="1" i="0" u="none" baseline="0" dirty="0" err="1"/>
              <a:t>ctivities</a:t>
            </a:r>
            <a:endParaRPr lang="en-us" sz="4400" b="1" dirty="0"/>
          </a:p>
        </p:txBody>
      </p:sp>
      <p:pic>
        <p:nvPicPr>
          <p:cNvPr id="6146" name="Picture 2" descr="Výsledok vyhľadávania obrázkov pre dopyt coope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431" y="425979"/>
            <a:ext cx="5438775" cy="6215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077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500831"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8" name="Obrázo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4659" y="1673316"/>
            <a:ext cx="1318550" cy="1288882"/>
          </a:xfrm>
          <a:prstGeom prst="rect">
            <a:avLst/>
          </a:prstGeom>
        </p:spPr>
      </p:pic>
      <p:sp>
        <p:nvSpPr>
          <p:cNvPr id="3" name="Zástupný objekt pre obsah 2"/>
          <p:cNvSpPr>
            <a:spLocks noGrp="1"/>
          </p:cNvSpPr>
          <p:nvPr>
            <p:ph idx="1"/>
          </p:nvPr>
        </p:nvSpPr>
        <p:spPr>
          <a:xfrm>
            <a:off x="821516" y="2759937"/>
            <a:ext cx="6723145" cy="3626917"/>
          </a:xfrm>
        </p:spPr>
        <p:txBody>
          <a:bodyPr vert="horz" lIns="91440" tIns="45720" rIns="91440" bIns="45720" rtlCol="0">
            <a:normAutofit/>
          </a:bodyPr>
          <a:lstStyle/>
          <a:p>
            <a:pPr marL="0" algn="l" rtl="0"/>
            <a:r>
              <a:rPr lang="en-us" sz="2400" b="0" i="0" u="none" baseline="0"/>
              <a:t>Organisation: Slovak House of Centrope</a:t>
            </a:r>
          </a:p>
          <a:p>
            <a:pPr marL="0" algn="l" rtl="0"/>
            <a:r>
              <a:rPr lang="en-us" sz="2400" b="0" i="0" u="none" baseline="0"/>
              <a:t>Contact person: Ing. Tatiana Mikušová</a:t>
            </a:r>
          </a:p>
          <a:p>
            <a:pPr marL="0" algn="l" rtl="0"/>
            <a:r>
              <a:rPr lang="en-us" sz="2400" b="0" i="0" u="none" baseline="0"/>
              <a:t>E-mail: </a:t>
            </a:r>
            <a:r>
              <a:rPr lang="en-us" sz="2400" b="0" i="0" u="none" baseline="0">
                <a:hlinkClick r:id="rId3"/>
              </a:rPr>
              <a:t>domcentropy@gmail.com</a:t>
            </a:r>
            <a:r>
              <a:rPr lang="en-us" sz="2400" b="0" i="0" u="none" baseline="0"/>
              <a:t> </a:t>
            </a:r>
          </a:p>
          <a:p>
            <a:pPr marL="0" algn="l" rtl="0"/>
            <a:r>
              <a:rPr lang="en-us" sz="2400" b="0" i="0" u="none" baseline="0"/>
              <a:t>Phone no.: +421 903 826 125</a:t>
            </a:r>
          </a:p>
          <a:p>
            <a:pPr marL="0" algn="l" rtl="0"/>
            <a:r>
              <a:rPr lang="en-us" sz="2400" b="0" i="0" u="none" baseline="0"/>
              <a:t>Address: Sabinovská 16, 820 05 Bratislava</a:t>
            </a:r>
          </a:p>
          <a:p>
            <a:pPr marL="0" algn="l" rtl="0"/>
            <a:endParaRPr lang="en-us" sz="2400" dirty="0"/>
          </a:p>
        </p:txBody>
      </p:sp>
      <p:sp>
        <p:nvSpPr>
          <p:cNvPr id="4" name="Nadpis 1"/>
          <p:cNvSpPr txBox="1">
            <a:spLocks/>
          </p:cNvSpPr>
          <p:nvPr/>
        </p:nvSpPr>
        <p:spPr>
          <a:xfrm>
            <a:off x="821516" y="640263"/>
            <a:ext cx="6713140" cy="1344975"/>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rtl="0"/>
            <a:endParaRPr lang="en-us" sz="4000" b="1"/>
          </a:p>
          <a:p>
            <a:pPr algn="l" rtl="0"/>
            <a:r>
              <a:rPr lang="en-us" sz="4000" b="1" i="0" u="none" baseline="0"/>
              <a:t>Contact</a:t>
            </a:r>
          </a:p>
          <a:p>
            <a:pPr algn="l" rtl="0"/>
            <a:endParaRPr lang="en-us" sz="4000" b="1" dirty="0"/>
          </a:p>
        </p:txBody>
      </p:sp>
      <p:pic>
        <p:nvPicPr>
          <p:cNvPr id="3074" name="Picture 2" descr="Výsledok vyhľadávania obrázkov pre dopyt interreg sk c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4659" y="248001"/>
            <a:ext cx="3605058" cy="11943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Výsledok vyhľadávania obrázkov pre dopyt kulturní stezka cyrila a metoděj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52345" y="3004189"/>
            <a:ext cx="1836277" cy="154247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Výsledok vyhľadávania obrázkov pre dopyt trnavský samosprávny kraj"/>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Obrázok 4"/>
          <p:cNvPicPr>
            <a:picLocks noChangeAspect="1"/>
          </p:cNvPicPr>
          <p:nvPr/>
        </p:nvPicPr>
        <p:blipFill>
          <a:blip r:embed="rId6"/>
          <a:stretch>
            <a:fillRect/>
          </a:stretch>
        </p:blipFill>
        <p:spPr>
          <a:xfrm>
            <a:off x="9732019" y="1887388"/>
            <a:ext cx="2252553" cy="944184"/>
          </a:xfrm>
          <a:prstGeom prst="rect">
            <a:avLst/>
          </a:prstGeom>
        </p:spPr>
      </p:pic>
      <p:pic>
        <p:nvPicPr>
          <p:cNvPr id="3078" name="Picture 6" descr="Výsledok vyhľadávania obrázkov pre dopyt nitriansky samosprávny kraj"/>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22347" y="3276600"/>
            <a:ext cx="2374414" cy="997653"/>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ok 5"/>
          <p:cNvPicPr>
            <a:picLocks noChangeAspect="1"/>
          </p:cNvPicPr>
          <p:nvPr/>
        </p:nvPicPr>
        <p:blipFill>
          <a:blip r:embed="rId8"/>
          <a:stretch>
            <a:fillRect/>
          </a:stretch>
        </p:blipFill>
        <p:spPr>
          <a:xfrm>
            <a:off x="8380296" y="4665812"/>
            <a:ext cx="1523974" cy="1284606"/>
          </a:xfrm>
          <a:prstGeom prst="rect">
            <a:avLst/>
          </a:prstGeom>
        </p:spPr>
      </p:pic>
      <p:pic>
        <p:nvPicPr>
          <p:cNvPr id="3080" name="Picture 8" descr="Výsledok vyhľadávania obrázkov pre dopyt mendelova univerzit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17188" y="4991690"/>
            <a:ext cx="1862807" cy="1389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670407"/>
      </p:ext>
    </p:extLst>
  </p:cSld>
  <p:clrMapOvr>
    <a:masterClrMapping/>
  </p:clrMapOvr>
</p:sld>
</file>

<file path=ppt/theme/theme1.xml><?xml version="1.0" encoding="utf-8"?>
<a:theme xmlns:a="http://schemas.openxmlformats.org/drawingml/2006/main" name="Office Theme">
  <a:themeElements>
    <a:clrScheme name="Motív balíka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ív balíka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ív balíka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no' ?><Relationships xmlns="http://schemas.openxmlformats.org/package/2006/relationships"><Relationship Id="rId1" Type="http://schemas.openxmlformats.org/officeDocument/2006/relationships/customXmlProps" Target="itemProps1.xml" /></Relationships>
</file>

<file path=customXml/item1.xml><?xml version="1.0" encoding="utf-8"?>
<f:fields xmlns:f="http://schemas.fabasoft.com/folio/2007/fields">
  <f:record>
    <f:field ref="objname" par="" edit="true" text="Beilage 9 zu TOP 6.2. Kulturweg des Hl. Kyrill und Method"/>
    <f:field ref="objsubject" par="" edit="true" text=""/>
    <f:field ref="objcreatedby" par="" text="Stierschneider, Regina"/>
    <f:field ref="objcreatedat" par="" text="05.10.2017 10:29:05"/>
    <f:field ref="objchangedby" par="" text="Stierschneider, Regina"/>
    <f:field ref="objmodifiedat" par="" text="05.10.2017 10:35:40"/>
    <f:field ref="doc_FSCFOLIO_1_1001_FieldDocumentNumber" par="" text=""/>
    <f:field ref="doc_FSCFOLIO_1_1001_FieldSubject" par="" edit="true" text=""/>
    <f:field ref="FSCFOLIO_1_1001_FieldCurrentUser" par="" text="Regina Stierschneider"/>
    <f:field ref="CCAPRECONFIG_15_1001_Objektname" par="" edit="true" text="Beilage 9 zu TOP 6.2. Kulturweg des Hl. Kyrill und Method"/>
    <f:field ref="CCAPRECONFIG_15_1001_Objektname" par="" edit="true" text="Beilage 9 zu TOP 6.2. Kulturweg des Hl. Kyrill und Method"/>
  </f:record>
  <f:display par="" text="...">
    <f:field ref="FSCFOLIO_1_1001_FieldCurrentUser" text="Aktueller Benutzer"/>
    <f:field ref="objcreatedat" text="Erzeugt am/um"/>
    <f:field ref="objcreatedby" text="Erzeugt von"/>
    <f:field ref="objsubject" text="FSC Betreff"/>
    <f:field ref="objmodifiedat" text="Letzte Änderung am/um"/>
    <f:field ref="objchangedby" text="Letzte Änderung von"/>
    <f:field ref="objname" text="Name"/>
    <f:field ref="CCAPRECONFIG_15_1001_Objektname" text="Objektname"/>
  </f:display>
  <f:display par="" text="Serienbrief">
    <f:field ref="doc_FSCFOLIO_1_1001_FieldSubject" text="Betreff"/>
    <f:field ref="doc_FSCFOLIO_1_1001_FieldDocumentNumber" text="Dokument Nummer"/>
  </f:display>
</f:fields>
</file>

<file path=customXml/itemProps1.xml><?xml version="1.0" encoding="utf-8"?>
<ds:datastoreItem xmlns:ds="http://schemas.openxmlformats.org/officeDocument/2006/customXml" ds:itemID="{4E8A9591-F074-446B-902F-511FF79C122F}">
  <ds:schemaRefs>
    <ds:schemaRef ds:uri="http://schemas.fabasoft.com/folio/2007/fields"/>
  </ds:schemaRefs>
</ds:datastoreItem>
</file>

<file path=docProps/app.xml><?xml version="1.0" encoding="utf-8"?>
<Properties xmlns="http://schemas.openxmlformats.org/officeDocument/2006/extended-properties" xmlns:vt="http://schemas.openxmlformats.org/officeDocument/2006/docPropsVTypes">
  <Template>Office Theme</Template>
  <TotalTime>4368</TotalTime>
  <Words>702</Words>
  <Application>Microsoft Office PowerPoint</Application>
  <PresentationFormat>Širokouhlá</PresentationFormat>
  <Paragraphs>78</Paragraphs>
  <Slides>7</Slides>
  <Notes>0</Notes>
  <HiddenSlides>0</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7</vt:i4>
      </vt:variant>
    </vt:vector>
  </HeadingPairs>
  <TitlesOfParts>
    <vt:vector size="13" baseType="lpstr">
      <vt:lpstr>Arial</vt:lpstr>
      <vt:lpstr>Calibri</vt:lpstr>
      <vt:lpstr>Calibri Light</vt:lpstr>
      <vt:lpstr>Symbol</vt:lpstr>
      <vt:lpstr>Times New Roman</vt:lpstr>
      <vt:lpstr>Office Theme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zuzana hanusova</dc:creator>
  <cp:lastModifiedBy>Robert Kaffan</cp:lastModifiedBy>
  <cp:revision>86</cp:revision>
  <dcterms:created xsi:type="dcterms:W3CDTF">2017-05-30T10:27:04Z</dcterms:created>
  <dcterms:modified xsi:type="dcterms:W3CDTF">2017-06-28T12:32:13Z</dcterms:modified>
</cp:coreProperties>
</file>

<file path=docProps/custom.xml><?xml version="1.0" encoding="utf-8"?>
<Properties xmlns="http://schemas.openxmlformats.org/officeDocument/2006/custom-properties" xmlns:vt="http://schemas.openxmlformats.org/officeDocument/2006/docPropsVTypes">
  <property name="FSC#FSCLAKIS@15.1000:Abgeschlossen" pid="2" fmtid="{D5CDD505-2E9C-101B-9397-08002B2CF9AE}">
    <vt:lpwstr/>
  </property>
  <property name="FSC#FSCLAKIS@15.1000:Abgezeichnet_am" pid="3" fmtid="{D5CDD505-2E9C-101B-9397-08002B2CF9AE}">
    <vt:lpwstr/>
  </property>
  <property name="FSC#FSCLAKIS@15.1000:Abgezeichnet_von" pid="4" fmtid="{D5CDD505-2E9C-101B-9397-08002B2CF9AE}">
    <vt:lpwstr/>
  </property>
  <property name="FSC#FSCLAKIS@15.1000:Abgezeichnet2_am" pid="5" fmtid="{D5CDD505-2E9C-101B-9397-08002B2CF9AE}">
    <vt:lpwstr/>
  </property>
  <property name="FSC#FSCLAKIS@15.1000:Abgezeichnet2_von" pid="6" fmtid="{D5CDD505-2E9C-101B-9397-08002B2CF9AE}">
    <vt:lpwstr/>
  </property>
  <property name="FSC#FSCLAKIS@15.1000:Abschriftsklausel" pid="7" fmtid="{D5CDD505-2E9C-101B-9397-08002B2CF9AE}">
    <vt:lpwstr/>
  </property>
  <property name="FSC#FSCLAKIS@15.1000:AktBetreff" pid="8" fmtid="{D5CDD505-2E9C-101B-9397-08002B2CF9AE}">
    <vt:lpwstr>Sitzung der AG der Leitenden Beamten und Konferenz der Regierungschefs</vt:lpwstr>
  </property>
  <property name="FSC#FSCLAKIS@15.1000:Bearbeiter_Tit_NN" pid="9" fmtid="{D5CDD505-2E9C-101B-9397-08002B2CF9AE}">
    <vt:lpwstr>Mag. Dr. Ortner</vt:lpwstr>
  </property>
  <property name="FSC#FSCLAKIS@15.1000:Bearbeiter_Tit_VN_NN" pid="10" fmtid="{D5CDD505-2E9C-101B-9397-08002B2CF9AE}">
    <vt:lpwstr>Mag. Dr. Simon Ortner</vt:lpwstr>
  </property>
  <property name="FSC#FSCLAKIS@15.1000:Beilagen" pid="11" fmtid="{D5CDD505-2E9C-101B-9397-08002B2CF9AE}">
    <vt:lpwstr/>
  </property>
  <property name="FSC#FSCLAKIS@15.1000:Betreff" pid="12" fmtid="{D5CDD505-2E9C-101B-9397-08002B2CF9AE}">
    <vt:lpwstr>ARGE DL, Gemeinsame Tagung - 27. SdLB und 24. KdRC, 12. Oktober 2017, Kreis Trnava (SK)</vt:lpwstr>
  </property>
  <property name="FSC#FSCLAKIS@15.1000:Bezug" pid="13" fmtid="{D5CDD505-2E9C-101B-9397-08002B2CF9AE}">
    <vt:lpwstr/>
  </property>
  <property name="FSC#FSCLAKIS@15.1000:DW_Bearbeiter" pid="14" fmtid="{D5CDD505-2E9C-101B-9397-08002B2CF9AE}">
    <vt:lpwstr>17500</vt:lpwstr>
  </property>
  <property name="FSC#FSCLAKIS@15.1000:DW_Eigentuemer_Zuschrift" pid="15" fmtid="{D5CDD505-2E9C-101B-9397-08002B2CF9AE}">
    <vt:lpwstr/>
  </property>
  <property name="FSC#FSCLAKIS@15.1000:Geschlecht_Bearbeiter" pid="16" fmtid="{D5CDD505-2E9C-101B-9397-08002B2CF9AE}">
    <vt:lpwstr>Männlich</vt:lpwstr>
  </property>
  <property name="FSC#FSCLAKIS@15.1000:Geschlecht_Eigentuemer_Zuschrift" pid="17" fmtid="{D5CDD505-2E9C-101B-9397-08002B2CF9AE}">
    <vt:lpwstr/>
  </property>
  <property name="FSC#FSCLAKIS@15.1000:Eigentuemer_Zuschrift_Tit_NN" pid="18" fmtid="{D5CDD505-2E9C-101B-9397-08002B2CF9AE}">
    <vt:lpwstr/>
  </property>
  <property name="FSC#FSCLAKIS@15.1000:Eigentuemer_Zuschrift_Tit_VN_NN" pid="19" fmtid="{D5CDD505-2E9C-101B-9397-08002B2CF9AE}">
    <vt:lpwstr/>
  </property>
  <property name="FSC#FSCLAKIS@15.1000:Erzeugt_am" pid="20" fmtid="{D5CDD505-2E9C-101B-9397-08002B2CF9AE}">
    <vt:lpwstr>05.10.2017</vt:lpwstr>
  </property>
  <property name="FSC#FSCLAKIS@15.1000:Fertigungsklausel" pid="21" fmtid="{D5CDD505-2E9C-101B-9397-08002B2CF9AE}">
    <vt:lpwstr/>
  </property>
  <property name="FSC#FSCLAKIS@15.1000:Fertigungsklausel2" pid="22" fmtid="{D5CDD505-2E9C-101B-9397-08002B2CF9AE}">
    <vt:lpwstr/>
  </property>
  <property name="FSC#FSCLAKIS@15.1000:Kennzeichen" pid="23" fmtid="{D5CDD505-2E9C-101B-9397-08002B2CF9AE}">
    <vt:lpwstr>LAD1-IE-ED-4/045-2017</vt:lpwstr>
  </property>
  <property name="FSC#FSCLAKIS@15.1000:Objektname" pid="24" fmtid="{D5CDD505-2E9C-101B-9397-08002B2CF9AE}">
    <vt:lpwstr>Beilage 9 zu TOP 6.2. Kulturweg des Hl. Kyrill und Method</vt:lpwstr>
  </property>
  <property name="FSC#FSCLAKIS@15.1000:RsabAbsender" pid="25" fmtid="{D5CDD505-2E9C-101B-9397-08002B2CF9AE}">
    <vt:lpwstr>Amt der NÖ Landesregierung_x000d__x000a_Abteilung Landesamtsdirektion_x000d__x000a_Landhausplatz 1_x000d__x000a_3109 St. Pölten</vt:lpwstr>
  </property>
  <property name="FSC#FSCLAKIS@15.1000:Text_nach_Fertigung" pid="26" fmtid="{D5CDD505-2E9C-101B-9397-08002B2CF9AE}">
    <vt:lpwstr/>
  </property>
  <property name="FSC#FSCLAKIS@15.1000:Unterschrieben_am" pid="27" fmtid="{D5CDD505-2E9C-101B-9397-08002B2CF9AE}">
    <vt:lpwstr/>
  </property>
  <property name="FSC#FSCLAKIS@15.1000:Unterschrieben_von" pid="28" fmtid="{D5CDD505-2E9C-101B-9397-08002B2CF9AE}">
    <vt:lpwstr/>
  </property>
  <property name="FSC#FSCLAKIS@15.1000:Unterschrieben2_am" pid="29" fmtid="{D5CDD505-2E9C-101B-9397-08002B2CF9AE}">
    <vt:lpwstr/>
  </property>
  <property name="FSC#FSCLAKIS@15.1000:Unterschrieben2_von" pid="30" fmtid="{D5CDD505-2E9C-101B-9397-08002B2CF9AE}">
    <vt:lpwstr/>
  </property>
  <property name="FSC#FSCLAKIS@15.1000:Unterschrieben_von_Tit_VN_NN_gsp" pid="31" fmtid="{D5CDD505-2E9C-101B-9397-08002B2CF9AE}">
    <vt:lpwstr/>
  </property>
  <property name="FSC#FSCLAKIS@15.1000:Unterschrieben_von_Tit_VN_NN_ng" pid="32" fmtid="{D5CDD505-2E9C-101B-9397-08002B2CF9AE}">
    <vt:lpwstr/>
  </property>
  <property name="FSC#FSCLAKIS@15.1000:Gesperrt_Bearbeiter" pid="33" fmtid="{D5CDD505-2E9C-101B-9397-08002B2CF9AE}">
    <vt:lpwstr>Mag. Dr. O r t n e r</vt:lpwstr>
  </property>
  <property name="FSC#FSCLAKIS@15.1000:Systemaenderungszeitpunkt" pid="34" fmtid="{D5CDD505-2E9C-101B-9397-08002B2CF9AE}">
    <vt:lpwstr>5. Oktober 2017</vt:lpwstr>
  </property>
  <property name="FSC#FSCLAKIS@15.1000:Eingangsdatum_ON" pid="35" fmtid="{D5CDD505-2E9C-101B-9397-08002B2CF9AE}">
    <vt:lpwstr/>
  </property>
  <property name="FSC#FSCLAKIS@15.1000:Frist_ON" pid="36" fmtid="{D5CDD505-2E9C-101B-9397-08002B2CF9AE}">
    <vt:lpwstr/>
  </property>
  <property name="FSC#FSCLAKIS@15.1000:Anmerkung_ON" pid="37" fmtid="{D5CDD505-2E9C-101B-9397-08002B2CF9AE}">
    <vt:lpwstr/>
  </property>
  <property name="FSC#FSCLAKIS@15.1000:Inhalt_ON" pid="38" fmtid="{D5CDD505-2E9C-101B-9397-08002B2CF9AE}">
    <vt:lpwstr/>
  </property>
  <property name="FSC#FSCLAKIS@15.1000:Hinweis_ON" pid="39" fmtid="{D5CDD505-2E9C-101B-9397-08002B2CF9AE}">
    <vt:lpwstr/>
  </property>
  <property name="FSC#FSCLAKIS@15.1000:Erledigung_ON" pid="40" fmtid="{D5CDD505-2E9C-101B-9397-08002B2CF9AE}">
    <vt:lpwstr/>
  </property>
  <property name="FSC#FSCLAKIS@15.1000:DVR" pid="41" fmtid="{D5CDD505-2E9C-101B-9397-08002B2CF9AE}">
    <vt:lpwstr>0059986</vt:lpwstr>
  </property>
  <property name="FSC#FSCLAKIS@15.1000:Eigentuemer_Objekt_Tit_VN_NN" pid="42" fmtid="{D5CDD505-2E9C-101B-9397-08002B2CF9AE}">
    <vt:lpwstr>Regina Stierschneider</vt:lpwstr>
  </property>
  <property name="FSC#FSCLAKIS@15.1000:DW_Eigentuemer_Objekt" pid="43" fmtid="{D5CDD505-2E9C-101B-9397-08002B2CF9AE}">
    <vt:lpwstr>13779</vt:lpwstr>
  </property>
  <property name="FSC#COOELAK@1.1001:Subject" pid="44" fmtid="{D5CDD505-2E9C-101B-9397-08002B2CF9AE}">
    <vt:lpwstr>Sitzung der AG der Leitenden Beamten und Konferenz der Regierungschefs</vt:lpwstr>
  </property>
  <property name="FSC#COOELAK@1.1001:FileReference" pid="45" fmtid="{D5CDD505-2E9C-101B-9397-08002B2CF9AE}">
    <vt:lpwstr>LAD1-IP-ED-4-2011</vt:lpwstr>
  </property>
  <property name="FSC#COOELAK@1.1001:FileRefYear" pid="46" fmtid="{D5CDD505-2E9C-101B-9397-08002B2CF9AE}">
    <vt:lpwstr>2011</vt:lpwstr>
  </property>
  <property name="FSC#COOELAK@1.1001:FileRefOrdinal" pid="47" fmtid="{D5CDD505-2E9C-101B-9397-08002B2CF9AE}">
    <vt:lpwstr>4</vt:lpwstr>
  </property>
  <property name="FSC#COOELAK@1.1001:FileRefOU" pid="48" fmtid="{D5CDD505-2E9C-101B-9397-08002B2CF9AE}">
    <vt:lpwstr>LAD1</vt:lpwstr>
  </property>
  <property name="FSC#COOELAK@1.1001:Organization" pid="49" fmtid="{D5CDD505-2E9C-101B-9397-08002B2CF9AE}">
    <vt:lpwstr/>
  </property>
  <property name="FSC#COOELAK@1.1001:Owner" pid="50" fmtid="{D5CDD505-2E9C-101B-9397-08002B2CF9AE}">
    <vt:lpwstr>Stierschneider Regina</vt:lpwstr>
  </property>
  <property name="FSC#COOELAK@1.1001:OwnerExtension" pid="51" fmtid="{D5CDD505-2E9C-101B-9397-08002B2CF9AE}">
    <vt:lpwstr>13779</vt:lpwstr>
  </property>
  <property name="FSC#COOELAK@1.1001:OwnerFaxExtension" pid="52" fmtid="{D5CDD505-2E9C-101B-9397-08002B2CF9AE}">
    <vt:lpwstr/>
  </property>
  <property name="FSC#COOELAK@1.1001:DispatchedBy" pid="53" fmtid="{D5CDD505-2E9C-101B-9397-08002B2CF9AE}">
    <vt:lpwstr/>
  </property>
  <property name="FSC#COOELAK@1.1001:DispatchedAt" pid="54" fmtid="{D5CDD505-2E9C-101B-9397-08002B2CF9AE}">
    <vt:lpwstr/>
  </property>
  <property name="FSC#COOELAK@1.1001:ApprovedBy" pid="55" fmtid="{D5CDD505-2E9C-101B-9397-08002B2CF9AE}">
    <vt:lpwstr/>
  </property>
  <property name="FSC#COOELAK@1.1001:ApprovedAt" pid="56" fmtid="{D5CDD505-2E9C-101B-9397-08002B2CF9AE}">
    <vt:lpwstr/>
  </property>
  <property name="FSC#COOELAK@1.1001:Department" pid="57" fmtid="{D5CDD505-2E9C-101B-9397-08002B2CF9AE}">
    <vt:lpwstr>LAD1-IE (Abteilung Landesamtsdirektion / Internationale und Europäische Angelegenheiten)</vt:lpwstr>
  </property>
  <property name="FSC#COOELAK@1.1001:CreatedAt" pid="58" fmtid="{D5CDD505-2E9C-101B-9397-08002B2CF9AE}">
    <vt:lpwstr>05.10.2017</vt:lpwstr>
  </property>
  <property name="FSC#COOELAK@1.1001:OU" pid="59" fmtid="{D5CDD505-2E9C-101B-9397-08002B2CF9AE}">
    <vt:lpwstr>LAD1-IE (Abteilung Landesamtsdirektion / Internationale und Europäische Angelegenheiten)</vt:lpwstr>
  </property>
  <property name="FSC#COOELAK@1.1001:Priority" pid="60" fmtid="{D5CDD505-2E9C-101B-9397-08002B2CF9AE}">
    <vt:lpwstr> ()</vt:lpwstr>
  </property>
  <property name="FSC#COOELAK@1.1001:ObjBarCode" pid="61" fmtid="{D5CDD505-2E9C-101B-9397-08002B2CF9AE}">
    <vt:lpwstr>*COO.1000.8802.49.9992492*</vt:lpwstr>
  </property>
  <property name="FSC#COOELAK@1.1001:RefBarCode" pid="62" fmtid="{D5CDD505-2E9C-101B-9397-08002B2CF9AE}">
    <vt:lpwstr>*COO.1000.8802.2.6885256*</vt:lpwstr>
  </property>
  <property name="FSC#COOELAK@1.1001:FileRefBarCode" pid="63" fmtid="{D5CDD505-2E9C-101B-9397-08002B2CF9AE}">
    <vt:lpwstr>*LAD1-IP-ED-4-2011*</vt:lpwstr>
  </property>
  <property name="FSC#COOELAK@1.1001:ExternalRef" pid="64" fmtid="{D5CDD505-2E9C-101B-9397-08002B2CF9AE}">
    <vt:lpwstr/>
  </property>
  <property name="FSC#COOELAK@1.1001:IncomingNumber" pid="65" fmtid="{D5CDD505-2E9C-101B-9397-08002B2CF9AE}">
    <vt:lpwstr/>
  </property>
  <property name="FSC#COOELAK@1.1001:IncomingSubject" pid="66" fmtid="{D5CDD505-2E9C-101B-9397-08002B2CF9AE}">
    <vt:lpwstr/>
  </property>
  <property name="FSC#COOELAK@1.1001:ProcessResponsible" pid="67" fmtid="{D5CDD505-2E9C-101B-9397-08002B2CF9AE}">
    <vt:lpwstr/>
  </property>
  <property name="FSC#COOELAK@1.1001:ProcessResponsiblePhone" pid="68" fmtid="{D5CDD505-2E9C-101B-9397-08002B2CF9AE}">
    <vt:lpwstr/>
  </property>
  <property name="FSC#COOELAK@1.1001:ProcessResponsibleMail" pid="69" fmtid="{D5CDD505-2E9C-101B-9397-08002B2CF9AE}">
    <vt:lpwstr/>
  </property>
  <property name="FSC#COOELAK@1.1001:ProcessResponsibleFax" pid="70" fmtid="{D5CDD505-2E9C-101B-9397-08002B2CF9AE}">
    <vt:lpwstr/>
  </property>
  <property name="FSC#COOELAK@1.1001:ApproverFirstName" pid="71" fmtid="{D5CDD505-2E9C-101B-9397-08002B2CF9AE}">
    <vt:lpwstr/>
  </property>
  <property name="FSC#COOELAK@1.1001:ApproverSurName" pid="72" fmtid="{D5CDD505-2E9C-101B-9397-08002B2CF9AE}">
    <vt:lpwstr/>
  </property>
  <property name="FSC#COOELAK@1.1001:ApproverTitle" pid="73" fmtid="{D5CDD505-2E9C-101B-9397-08002B2CF9AE}">
    <vt:lpwstr/>
  </property>
  <property name="FSC#COOELAK@1.1001:ExternalDate" pid="74" fmtid="{D5CDD505-2E9C-101B-9397-08002B2CF9AE}">
    <vt:lpwstr/>
  </property>
  <property name="FSC#COOELAK@1.1001:SettlementApprovedAt" pid="75" fmtid="{D5CDD505-2E9C-101B-9397-08002B2CF9AE}">
    <vt:lpwstr/>
  </property>
  <property name="FSC#COOELAK@1.1001:BaseNumber" pid="76" fmtid="{D5CDD505-2E9C-101B-9397-08002B2CF9AE}">
    <vt:lpwstr>IE-ED</vt:lpwstr>
  </property>
  <property name="FSC#COOELAK@1.1001:CurrentUserRolePos" pid="77" fmtid="{D5CDD505-2E9C-101B-9397-08002B2CF9AE}">
    <vt:lpwstr>Sekretariat</vt:lpwstr>
  </property>
  <property name="FSC#COOELAK@1.1001:CurrentUserEmail" pid="78" fmtid="{D5CDD505-2E9C-101B-9397-08002B2CF9AE}">
    <vt:lpwstr>regina.stierschneider@noel.gv.at</vt:lpwstr>
  </property>
  <property name="FSC#ELAKGOV@1.1001:PersonalSubjGender" pid="79" fmtid="{D5CDD505-2E9C-101B-9397-08002B2CF9AE}">
    <vt:lpwstr/>
  </property>
  <property name="FSC#ELAKGOV@1.1001:PersonalSubjFirstName" pid="80" fmtid="{D5CDD505-2E9C-101B-9397-08002B2CF9AE}">
    <vt:lpwstr/>
  </property>
  <property name="FSC#ELAKGOV@1.1001:PersonalSubjSurName" pid="81" fmtid="{D5CDD505-2E9C-101B-9397-08002B2CF9AE}">
    <vt:lpwstr/>
  </property>
  <property name="FSC#ELAKGOV@1.1001:PersonalSubjSalutation" pid="82" fmtid="{D5CDD505-2E9C-101B-9397-08002B2CF9AE}">
    <vt:lpwstr/>
  </property>
  <property name="FSC#ELAKGOV@1.1001:PersonalSubjAddress" pid="83" fmtid="{D5CDD505-2E9C-101B-9397-08002B2CF9AE}">
    <vt:lpwstr/>
  </property>
  <property name="FSC#ATSTATECFG@1.1001:Office" pid="84" fmtid="{D5CDD505-2E9C-101B-9397-08002B2CF9AE}">
    <vt:lpwstr/>
  </property>
  <property name="FSC#ATSTATECFG@1.1001:Agent" pid="85" fmtid="{D5CDD505-2E9C-101B-9397-08002B2CF9AE}">
    <vt:lpwstr>Mag. Dr. Simon Ortner</vt:lpwstr>
  </property>
  <property name="FSC#ATSTATECFG@1.1001:AgentPhone" pid="86" fmtid="{D5CDD505-2E9C-101B-9397-08002B2CF9AE}">
    <vt:lpwstr>17500</vt:lpwstr>
  </property>
  <property name="FSC#ATSTATECFG@1.1001:DepartmentFax" pid="87" fmtid="{D5CDD505-2E9C-101B-9397-08002B2CF9AE}">
    <vt:lpwstr/>
  </property>
  <property name="FSC#ATSTATECFG@1.1001:DepartmentEmail" pid="88" fmtid="{D5CDD505-2E9C-101B-9397-08002B2CF9AE}">
    <vt:lpwstr>post.lad1@noel.gv.at</vt:lpwstr>
  </property>
  <property name="FSC#ATSTATECFG@1.1001:SubfileDate" pid="89" fmtid="{D5CDD505-2E9C-101B-9397-08002B2CF9AE}">
    <vt:lpwstr>03.08.2017</vt:lpwstr>
  </property>
  <property name="FSC#ATSTATECFG@1.1001:SubfileSubject" pid="90" fmtid="{D5CDD505-2E9C-101B-9397-08002B2CF9AE}">
    <vt:lpwstr/>
  </property>
  <property name="FSC#ATSTATECFG@1.1001:DepartmentZipCode" pid="91" fmtid="{D5CDD505-2E9C-101B-9397-08002B2CF9AE}">
    <vt:lpwstr/>
  </property>
  <property name="FSC#ATSTATECFG@1.1001:DepartmentCountry" pid="92" fmtid="{D5CDD505-2E9C-101B-9397-08002B2CF9AE}">
    <vt:lpwstr/>
  </property>
  <property name="FSC#ATSTATECFG@1.1001:DepartmentCity" pid="93" fmtid="{D5CDD505-2E9C-101B-9397-08002B2CF9AE}">
    <vt:lpwstr/>
  </property>
  <property name="FSC#ATSTATECFG@1.1001:DepartmentStreet" pid="94" fmtid="{D5CDD505-2E9C-101B-9397-08002B2CF9AE}">
    <vt:lpwstr/>
  </property>
  <property name="FSC#ATSTATECFG@1.1001:DepartmentDVR" pid="95" fmtid="{D5CDD505-2E9C-101B-9397-08002B2CF9AE}">
    <vt:lpwstr/>
  </property>
  <property name="FSC#ATSTATECFG@1.1001:DepartmentUID" pid="96" fmtid="{D5CDD505-2E9C-101B-9397-08002B2CF9AE}">
    <vt:lpwstr/>
  </property>
  <property name="FSC#ATSTATECFG@1.1001:SubfileReference" pid="97" fmtid="{D5CDD505-2E9C-101B-9397-08002B2CF9AE}">
    <vt:lpwstr>LAD1-IE-ED-4/045-2017</vt:lpwstr>
  </property>
  <property name="FSC#ATSTATECFG@1.1001:Clause" pid="98" fmtid="{D5CDD505-2E9C-101B-9397-08002B2CF9AE}">
    <vt:lpwstr/>
  </property>
  <property name="FSC#ATSTATECFG@1.1001:ApprovedSignature" pid="99" fmtid="{D5CDD505-2E9C-101B-9397-08002B2CF9AE}">
    <vt:lpwstr/>
  </property>
  <property name="FSC#ATSTATECFG@1.1001:BankAccount" pid="100" fmtid="{D5CDD505-2E9C-101B-9397-08002B2CF9AE}">
    <vt:lpwstr/>
  </property>
  <property name="FSC#ATSTATECFG@1.1001:BankAccountOwner" pid="101" fmtid="{D5CDD505-2E9C-101B-9397-08002B2CF9AE}">
    <vt:lpwstr/>
  </property>
  <property name="FSC#ATSTATECFG@1.1001:BankInstitute" pid="102" fmtid="{D5CDD505-2E9C-101B-9397-08002B2CF9AE}">
    <vt:lpwstr/>
  </property>
  <property name="FSC#ATSTATECFG@1.1001:BankAccountID" pid="103" fmtid="{D5CDD505-2E9C-101B-9397-08002B2CF9AE}">
    <vt:lpwstr/>
  </property>
  <property name="FSC#ATSTATECFG@1.1001:BankAccountIBAN" pid="104" fmtid="{D5CDD505-2E9C-101B-9397-08002B2CF9AE}">
    <vt:lpwstr/>
  </property>
  <property name="FSC#ATSTATECFG@1.1001:BankAccountBIC" pid="105" fmtid="{D5CDD505-2E9C-101B-9397-08002B2CF9AE}">
    <vt:lpwstr/>
  </property>
  <property name="FSC#ATSTATECFG@1.1001:BankName" pid="106" fmtid="{D5CDD505-2E9C-101B-9397-08002B2CF9AE}">
    <vt:lpwstr/>
  </property>
  <property name="FSC#ATPRECONFIG@1.1001:ChargePreview" pid="107" fmtid="{D5CDD505-2E9C-101B-9397-08002B2CF9AE}">
    <vt:lpwstr/>
  </property>
  <property name="FSC#ATSTATECFG@1.1001:ExternalFile" pid="108" fmtid="{D5CDD505-2E9C-101B-9397-08002B2CF9AE}">
    <vt:lpwstr>Bezug: </vt:lpwstr>
  </property>
  <property name="FSC#NOELLAKISFORMSPROP@1000.8803:xmldata3n" pid="109" fmtid="{D5CDD505-2E9C-101B-9397-08002B2CF9AE}">
    <vt:lpwstr>TEXT: LEER (!)</vt:lpwstr>
  </property>
  <property name="FSC#NOELLAKISFORMSPROP@1000.8803:xmldata10n" pid="110" fmtid="{D5CDD505-2E9C-101B-9397-08002B2CF9AE}">
    <vt:lpwstr>TEXT: LEER (!)</vt:lpwstr>
  </property>
  <property name="FSC#NOELLAKISFORMSPROP@1000.8803:xmldata100n" pid="111" fmtid="{D5CDD505-2E9C-101B-9397-08002B2CF9AE}">
    <vt:lpwstr>kein Rechtsgeschäft</vt:lpwstr>
  </property>
  <property name="FSC#NOELLAKISFORMSPROP@1000.8803:xmldata101n" pid="112" fmtid="{D5CDD505-2E9C-101B-9397-08002B2CF9AE}">
    <vt:lpwstr>kein Datum</vt:lpwstr>
  </property>
  <property name="FSC#NOELLAKISFORMSPROP@1000.8803:xmldata102n" pid="113" fmtid="{D5CDD505-2E9C-101B-9397-08002B2CF9AE}">
    <vt:lpwstr>Keine Aktenzahl des Rechtsgeschäfts erfasst</vt:lpwstr>
  </property>
  <property name="FSC#NOELLAKISFORMSPROP@1000.8803:xmldata20n" pid="114" fmtid="{D5CDD505-2E9C-101B-9397-08002B2CF9AE}">
    <vt:lpwstr>TEXT: LEER (!)</vt:lpwstr>
  </property>
  <property name="FSC#NOELLAKISFORMSPROP@1000.8803:xmldata103n" pid="115" fmtid="{D5CDD505-2E9C-101B-9397-08002B2CF9AE}">
    <vt:lpwstr/>
  </property>
  <property name="FSC#NOELLAKISFORMSPROP@1000.8803:xmldata104n" pid="116" fmtid="{D5CDD505-2E9C-101B-9397-08002B2CF9AE}">
    <vt:lpwstr>Kein Zuschlag - Datum erfasst</vt:lpwstr>
  </property>
  <property name="FSC#NOELLAKISFORMSPROP@1000.8803:xmldata105n" pid="117" fmtid="{D5CDD505-2E9C-101B-9397-08002B2CF9AE}">
    <vt:lpwstr>Kein Zuschlag - Zahl erfasst</vt:lpwstr>
  </property>
  <property name="FSC#NOELLAKISFORMSPROP@1000.8803:xmldata30n" pid="118" fmtid="{D5CDD505-2E9C-101B-9397-08002B2CF9AE}">
    <vt:lpwstr>Kein Vertreter erfasst</vt:lpwstr>
  </property>
  <property name="FSC#NOELLAKISFORMSPROP@1000.8803:xmldataVertrEntn" pid="119" fmtid="{D5CDD505-2E9C-101B-9397-08002B2CF9AE}">
    <vt:lpwstr>Kein Vertreter erfasst</vt:lpwstr>
  </property>
  <property name="FSC#NOELLAKISFORMSPROP@1000.8803:xmldataGrundstEntn" pid="120" fmtid="{D5CDD505-2E9C-101B-9397-08002B2CF9AE}">
    <vt:lpwstr>TEXT: LEER (!)</vt:lpwstr>
  </property>
  <property name="FSC#NOELLAKISFORMSPROP@1000.8803:xmldataGVAVerkn" pid="121" fmtid="{D5CDD505-2E9C-101B-9397-08002B2CF9AE}">
    <vt:lpwstr>TEXT: LEER (!)</vt:lpwstr>
  </property>
  <property name="FSC#NOELLAKISFORMSPROP@1000.8803:xmldataGVAKaeufern" pid="122" fmtid="{D5CDD505-2E9C-101B-9397-08002B2CF9AE}">
    <vt:lpwstr>TEXT: LEER (!)</vt:lpwstr>
  </property>
  <property name="FSC#NOELLAKISFORMSPROP@1000.8803:xmldataGVARechtsgeschn" pid="123" fmtid="{D5CDD505-2E9C-101B-9397-08002B2CF9AE}">
    <vt:lpwstr>kein Rechtsgeschäft</vt:lpwstr>
  </property>
  <property name="FSC#NOELLAKISFORMSPROP@1000.8803:xmldataGVA_RG_datn" pid="124" fmtid="{D5CDD505-2E9C-101B-9397-08002B2CF9AE}">
    <vt:lpwstr>kein Datum</vt:lpwstr>
  </property>
  <property name="FSC#NOELLAKISFORMSPROP@1000.8803:xmldata_RG_Zahl_GVAn" pid="125" fmtid="{D5CDD505-2E9C-101B-9397-08002B2CF9AE}">
    <vt:lpwstr>Keine Aktenzahl des Rechtsgeschäfts erfasst</vt:lpwstr>
  </property>
  <property name="FSC#NOELLAKISFORMSPROP@1000.8803:xmldata_grundstueck_GVAn" pid="126" fmtid="{D5CDD505-2E9C-101B-9397-08002B2CF9AE}">
    <vt:lpwstr>TEXT: LEER (!)</vt:lpwstr>
  </property>
  <property name="FSC#NOELLAKISFORMSPROP@1000.8803:xmldataZuschlagGVAn" pid="127" fmtid="{D5CDD505-2E9C-101B-9397-08002B2CF9AE}">
    <vt:lpwstr/>
  </property>
  <property name="FSC#NOELLAKISFORMSPROP@1000.8803:xmldata_ZuDat_GVAn" pid="128" fmtid="{D5CDD505-2E9C-101B-9397-08002B2CF9AE}">
    <vt:lpwstr>Kein Zuschlag - Datum erfasst</vt:lpwstr>
  </property>
  <property name="FSC#NOELLAKISFORMSPROP@1000.8803:xmldata_ZuZahl_GVAn" pid="129" fmtid="{D5CDD505-2E9C-101B-9397-08002B2CF9AE}">
    <vt:lpwstr>Kein Zuschlag - Zahl erfasst</vt:lpwstr>
  </property>
  <property name="FSC#NOELLAKISFORMSPROP@1000.8803:xmldata_Vertreter_GVAn" pid="130" fmtid="{D5CDD505-2E9C-101B-9397-08002B2CF9AE}">
    <vt:lpwstr>Kein Vertreter erfasst</vt:lpwstr>
  </property>
  <property name="FSC#COOSYSTEM@1.1:Container" pid="131" fmtid="{D5CDD505-2E9C-101B-9397-08002B2CF9AE}">
    <vt:lpwstr>COO.1000.8802.49.9992492</vt:lpwstr>
  </property>
  <property name="FSC#FSCFOLIO@1.1001:docpropproject" pid="132" fmtid="{D5CDD505-2E9C-101B-9397-08002B2CF9AE}">
    <vt:lpwstr/>
  </property>
</Properties>
</file>