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0" r:id="rId5"/>
    <p:sldId id="262" r:id="rId6"/>
    <p:sldId id="265" r:id="rId7"/>
    <p:sldId id="258" r:id="rId8"/>
    <p:sldId id="259" r:id="rId9"/>
    <p:sldId id="261" r:id="rId10"/>
    <p:sldId id="266" r:id="rId11"/>
    <p:sldId id="268" r:id="rId12"/>
    <p:sldId id="267" r:id="rId13"/>
    <p:sldId id="271" r:id="rId14"/>
    <p:sldId id="273" r:id="rId15"/>
    <p:sldId id="274" r:id="rId16"/>
    <p:sldId id="275" r:id="rId17"/>
    <p:sldId id="276" r:id="rId18"/>
    <p:sldId id="277" r:id="rId19"/>
    <p:sldId id="278" r:id="rId20"/>
    <p:sldId id="279" r:id="rId21"/>
    <p:sldId id="280" r:id="rId22"/>
    <p:sldId id="281"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38" d="100"/>
          <a:sy n="38" d="100"/>
        </p:scale>
        <p:origin x="7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4C649BC6-141D-4610-800C-E20B14F5BD1C}" type="datetimeFigureOut">
              <a:rPr lang="de-AT" smtClean="0"/>
              <a:t>09.11.2022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153673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4C649BC6-141D-4610-800C-E20B14F5BD1C}" type="datetimeFigureOut">
              <a:rPr lang="de-AT" smtClean="0"/>
              <a:t>09.11.2022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41871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4C649BC6-141D-4610-800C-E20B14F5BD1C}" type="datetimeFigureOut">
              <a:rPr lang="de-AT" smtClean="0"/>
              <a:t>09.11.2022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21161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4C649BC6-141D-4610-800C-E20B14F5BD1C}" type="datetimeFigureOut">
              <a:rPr lang="de-AT" smtClean="0"/>
              <a:t>09.11.2022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232950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C649BC6-141D-4610-800C-E20B14F5BD1C}" type="datetimeFigureOut">
              <a:rPr lang="de-AT" smtClean="0"/>
              <a:t>09.11.2022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33182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4C649BC6-141D-4610-800C-E20B14F5BD1C}" type="datetimeFigureOut">
              <a:rPr lang="de-AT" smtClean="0"/>
              <a:t>09.11.2022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334151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4C649BC6-141D-4610-800C-E20B14F5BD1C}" type="datetimeFigureOut">
              <a:rPr lang="de-AT" smtClean="0"/>
              <a:t>09.11.2022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159097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4C649BC6-141D-4610-800C-E20B14F5BD1C}" type="datetimeFigureOut">
              <a:rPr lang="de-AT" smtClean="0"/>
              <a:t>09.11.2022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69310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C649BC6-141D-4610-800C-E20B14F5BD1C}" type="datetimeFigureOut">
              <a:rPr lang="de-AT" smtClean="0"/>
              <a:t>09.11.2022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45518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C649BC6-141D-4610-800C-E20B14F5BD1C}" type="datetimeFigureOut">
              <a:rPr lang="de-AT" smtClean="0"/>
              <a:t>09.11.2022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49253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C649BC6-141D-4610-800C-E20B14F5BD1C}" type="datetimeFigureOut">
              <a:rPr lang="de-AT" smtClean="0"/>
              <a:t>09.11.2022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404443BA-491C-4B54-97FD-F449A0D56B50}" type="slidenum">
              <a:rPr lang="de-AT" smtClean="0"/>
              <a:t>‹Nr.›</a:t>
            </a:fld>
            <a:endParaRPr lang="de-AT"/>
          </a:p>
        </p:txBody>
      </p:sp>
    </p:spTree>
    <p:extLst>
      <p:ext uri="{BB962C8B-B14F-4D97-AF65-F5344CB8AC3E}">
        <p14:creationId xmlns:p14="http://schemas.microsoft.com/office/powerpoint/2010/main" val="115012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9BC6-141D-4610-800C-E20B14F5BD1C}" type="datetimeFigureOut">
              <a:rPr lang="de-AT" smtClean="0"/>
              <a:t>09.11.2022</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443BA-491C-4B54-97FD-F449A0D56B50}" type="slidenum">
              <a:rPr lang="de-AT" smtClean="0"/>
              <a:t>‹Nr.›</a:t>
            </a:fld>
            <a:endParaRPr lang="de-AT"/>
          </a:p>
        </p:txBody>
      </p:sp>
    </p:spTree>
    <p:extLst>
      <p:ext uri="{BB962C8B-B14F-4D97-AF65-F5344CB8AC3E}">
        <p14:creationId xmlns:p14="http://schemas.microsoft.com/office/powerpoint/2010/main" val="385794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AT" b="1" dirty="0"/>
              <a:t>Die </a:t>
            </a:r>
            <a:r>
              <a:rPr lang="de-AT" b="1" dirty="0">
                <a:solidFill>
                  <a:srgbClr val="FF0000"/>
                </a:solidFill>
              </a:rPr>
              <a:t>analoge </a:t>
            </a:r>
            <a:r>
              <a:rPr lang="de-AT" b="1" dirty="0"/>
              <a:t>und</a:t>
            </a:r>
            <a:r>
              <a:rPr lang="de-AT" b="1" dirty="0">
                <a:solidFill>
                  <a:srgbClr val="FF0000"/>
                </a:solidFill>
              </a:rPr>
              <a:t> digitale</a:t>
            </a:r>
            <a:r>
              <a:rPr lang="de-AT" b="1" dirty="0"/>
              <a:t> Aktenübernahme im Diözesanarchiv St. Pölten</a:t>
            </a:r>
          </a:p>
        </p:txBody>
      </p:sp>
      <p:sp>
        <p:nvSpPr>
          <p:cNvPr id="3" name="Untertitel 2"/>
          <p:cNvSpPr>
            <a:spLocks noGrp="1"/>
          </p:cNvSpPr>
          <p:nvPr>
            <p:ph type="subTitle" idx="1"/>
          </p:nvPr>
        </p:nvSpPr>
        <p:spPr/>
        <p:txBody>
          <a:bodyPr/>
          <a:lstStyle/>
          <a:p>
            <a:endParaRPr lang="de-AT" dirty="0"/>
          </a:p>
        </p:txBody>
      </p:sp>
      <p:sp>
        <p:nvSpPr>
          <p:cNvPr id="4" name="Inhaltsplatzhalter 2">
            <a:extLst>
              <a:ext uri="{FF2B5EF4-FFF2-40B4-BE49-F238E27FC236}">
                <a16:creationId xmlns:a16="http://schemas.microsoft.com/office/drawing/2014/main" id="{D497F53C-D6A4-407B-BF09-4721E2A5069A}"/>
              </a:ext>
            </a:extLst>
          </p:cNvPr>
          <p:cNvSpPr txBox="1">
            <a:spLocks/>
          </p:cNvSpPr>
          <p:nvPr/>
        </p:nvSpPr>
        <p:spPr>
          <a:xfrm>
            <a:off x="-9696" y="6502400"/>
            <a:ext cx="12192000" cy="35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r>
              <a:rPr lang="de-DE" sz="1600" dirty="0"/>
              <a:t>Karl Kollermann und Katharina Gölß am NÖ-Archivtag, 04.11.2022</a:t>
            </a:r>
          </a:p>
        </p:txBody>
      </p:sp>
      <p:pic>
        <p:nvPicPr>
          <p:cNvPr id="5" name="Grafik 4">
            <a:extLst>
              <a:ext uri="{FF2B5EF4-FFF2-40B4-BE49-F238E27FC236}">
                <a16:creationId xmlns:a16="http://schemas.microsoft.com/office/drawing/2014/main" id="{E0779169-1BC2-4FB4-A6EF-272C4EF8D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0974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04159" y="984157"/>
            <a:ext cx="6583682" cy="4937760"/>
          </a:xfrm>
        </p:spPr>
      </p:pic>
      <p:pic>
        <p:nvPicPr>
          <p:cNvPr id="5" name="Grafik 4">
            <a:extLst>
              <a:ext uri="{FF2B5EF4-FFF2-40B4-BE49-F238E27FC236}">
                <a16:creationId xmlns:a16="http://schemas.microsoft.com/office/drawing/2014/main" id="{15024E43-27A8-4175-B8CD-60FF48393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90569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9176" y="235686"/>
            <a:ext cx="8613648" cy="6460236"/>
          </a:xfrm>
        </p:spPr>
      </p:pic>
      <p:pic>
        <p:nvPicPr>
          <p:cNvPr id="5" name="Grafik 4">
            <a:extLst>
              <a:ext uri="{FF2B5EF4-FFF2-40B4-BE49-F238E27FC236}">
                <a16:creationId xmlns:a16="http://schemas.microsoft.com/office/drawing/2014/main" id="{A050A014-3D1E-4FC9-878E-6B26CB563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34777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757172" y="198826"/>
            <a:ext cx="8677656" cy="6508242"/>
          </a:xfrm>
        </p:spPr>
      </p:pic>
      <p:pic>
        <p:nvPicPr>
          <p:cNvPr id="5" name="Grafik 4">
            <a:extLst>
              <a:ext uri="{FF2B5EF4-FFF2-40B4-BE49-F238E27FC236}">
                <a16:creationId xmlns:a16="http://schemas.microsoft.com/office/drawing/2014/main" id="{26F7746C-4A2D-4D64-AA0B-1B222B27F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227451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1"/>
          <p:cNvSpPr txBox="1">
            <a:spLocks/>
          </p:cNvSpPr>
          <p:nvPr/>
        </p:nvSpPr>
        <p:spPr>
          <a:xfrm>
            <a:off x="0" y="-1"/>
            <a:ext cx="12192000" cy="2024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b="1" dirty="0"/>
              <a:t>Die </a:t>
            </a:r>
            <a:r>
              <a:rPr lang="de-AT" b="1" dirty="0">
                <a:solidFill>
                  <a:srgbClr val="FF0000"/>
                </a:solidFill>
              </a:rPr>
              <a:t>digitale</a:t>
            </a:r>
            <a:r>
              <a:rPr lang="de-AT" b="1" dirty="0"/>
              <a:t> Aktenübernahme</a:t>
            </a:r>
          </a:p>
          <a:p>
            <a:pPr algn="ctr"/>
            <a:r>
              <a:rPr lang="de-AT" b="1" dirty="0"/>
              <a:t>im Diözesanarchiv St. Pölten</a:t>
            </a:r>
          </a:p>
        </p:txBody>
      </p:sp>
      <p:sp>
        <p:nvSpPr>
          <p:cNvPr id="5" name="Inhaltsplatzhalter 2"/>
          <p:cNvSpPr>
            <a:spLocks noGrp="1"/>
          </p:cNvSpPr>
          <p:nvPr>
            <p:ph idx="1"/>
          </p:nvPr>
        </p:nvSpPr>
        <p:spPr>
          <a:xfrm>
            <a:off x="687034" y="2129591"/>
            <a:ext cx="9229963" cy="4351338"/>
          </a:xfrm>
        </p:spPr>
        <p:txBody>
          <a:bodyPr>
            <a:normAutofit/>
          </a:bodyPr>
          <a:lstStyle/>
          <a:p>
            <a:pPr>
              <a:spcBef>
                <a:spcPts val="1800"/>
              </a:spcBef>
            </a:pPr>
            <a:r>
              <a:rPr lang="de-DE" sz="4000" dirty="0"/>
              <a:t>Grundlagen Records Management</a:t>
            </a:r>
          </a:p>
          <a:p>
            <a:pPr>
              <a:spcBef>
                <a:spcPts val="1800"/>
              </a:spcBef>
            </a:pPr>
            <a:r>
              <a:rPr lang="de-DE" sz="4000" dirty="0">
                <a:solidFill>
                  <a:srgbClr val="FF0000"/>
                </a:solidFill>
              </a:rPr>
              <a:t>Dokumentenmanagementsystem</a:t>
            </a:r>
            <a:endParaRPr lang="de-DE" sz="4000" dirty="0"/>
          </a:p>
          <a:p>
            <a:pPr marL="0" indent="0">
              <a:spcBef>
                <a:spcPts val="1800"/>
              </a:spcBef>
              <a:buNone/>
            </a:pPr>
            <a:r>
              <a:rPr lang="de-DE" sz="4000" dirty="0"/>
              <a:t>  -</a:t>
            </a:r>
            <a:r>
              <a:rPr lang="de-DE" sz="3600" dirty="0"/>
              <a:t> Funktionen und Vorteile</a:t>
            </a:r>
          </a:p>
          <a:p>
            <a:pPr>
              <a:spcBef>
                <a:spcPts val="1800"/>
              </a:spcBef>
            </a:pPr>
            <a:r>
              <a:rPr lang="de-DE" sz="4000" dirty="0"/>
              <a:t>Voraussetzungen für Einführung</a:t>
            </a:r>
          </a:p>
          <a:p>
            <a:pPr>
              <a:spcBef>
                <a:spcPts val="1800"/>
              </a:spcBef>
            </a:pPr>
            <a:r>
              <a:rPr lang="de-DE" sz="4000" dirty="0"/>
              <a:t>Aussonderung Digitales Langzeitarchiv</a:t>
            </a:r>
          </a:p>
        </p:txBody>
      </p:sp>
      <p:pic>
        <p:nvPicPr>
          <p:cNvPr id="6" name="Grafik 5">
            <a:extLst>
              <a:ext uri="{FF2B5EF4-FFF2-40B4-BE49-F238E27FC236}">
                <a16:creationId xmlns:a16="http://schemas.microsoft.com/office/drawing/2014/main" id="{4B16C9B0-227F-4317-BFB4-1B6AAD892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479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DE" b="1" dirty="0">
                <a:solidFill>
                  <a:srgbClr val="FF0000"/>
                </a:solidFill>
              </a:rPr>
              <a:t>Grundlagen</a:t>
            </a:r>
            <a:r>
              <a:rPr lang="de-DE" b="1" dirty="0"/>
              <a:t> Records Management</a:t>
            </a:r>
          </a:p>
        </p:txBody>
      </p:sp>
      <p:sp>
        <p:nvSpPr>
          <p:cNvPr id="3" name="Inhaltsplatzhalter 2"/>
          <p:cNvSpPr>
            <a:spLocks noGrp="1"/>
          </p:cNvSpPr>
          <p:nvPr>
            <p:ph idx="1"/>
          </p:nvPr>
        </p:nvSpPr>
        <p:spPr>
          <a:xfrm>
            <a:off x="838200" y="1325564"/>
            <a:ext cx="10515600" cy="5532436"/>
          </a:xfrm>
        </p:spPr>
        <p:txBody>
          <a:bodyPr>
            <a:normAutofit/>
          </a:bodyPr>
          <a:lstStyle/>
          <a:p>
            <a:r>
              <a:rPr lang="de-DE" b="1" dirty="0"/>
              <a:t>Records</a:t>
            </a:r>
            <a:r>
              <a:rPr lang="de-DE" dirty="0"/>
              <a:t> = behördliche Aufzeichnungen in jeglicher Form</a:t>
            </a:r>
          </a:p>
          <a:p>
            <a:pPr lvl="2"/>
            <a:r>
              <a:rPr lang="de-DE" dirty="0"/>
              <a:t>Schriftgut</a:t>
            </a:r>
          </a:p>
          <a:p>
            <a:pPr lvl="2"/>
            <a:r>
              <a:rPr lang="de-DE" dirty="0"/>
              <a:t>Bilder</a:t>
            </a:r>
          </a:p>
          <a:p>
            <a:pPr lvl="2"/>
            <a:r>
              <a:rPr lang="de-DE" dirty="0"/>
              <a:t>Audiovisuelle Medien</a:t>
            </a:r>
          </a:p>
          <a:p>
            <a:endParaRPr lang="de-DE" dirty="0"/>
          </a:p>
          <a:p>
            <a:r>
              <a:rPr lang="de-DE" b="1" dirty="0"/>
              <a:t>Zweck</a:t>
            </a:r>
            <a:r>
              <a:rPr lang="de-DE" dirty="0"/>
              <a:t>: Authentizität, Integrität, Lesbarkeit der Daten</a:t>
            </a:r>
          </a:p>
          <a:p>
            <a:pPr lvl="2"/>
            <a:r>
              <a:rPr lang="de-DE" dirty="0"/>
              <a:t>Während der aktiven Verwaltungsdauer (inkl. Registratur)</a:t>
            </a:r>
          </a:p>
          <a:p>
            <a:pPr marL="0" indent="0">
              <a:buNone/>
            </a:pPr>
            <a:endParaRPr lang="de-DE" dirty="0"/>
          </a:p>
          <a:p>
            <a:r>
              <a:rPr lang="de-DE" b="1" dirty="0"/>
              <a:t>Rolle der Archive</a:t>
            </a:r>
            <a:r>
              <a:rPr lang="de-DE" dirty="0"/>
              <a:t>: </a:t>
            </a:r>
            <a:r>
              <a:rPr lang="de-DE" dirty="0" err="1"/>
              <a:t>Archivische</a:t>
            </a:r>
            <a:r>
              <a:rPr lang="de-DE" dirty="0"/>
              <a:t> Vorfeldarbeit</a:t>
            </a:r>
          </a:p>
          <a:p>
            <a:pPr lvl="2"/>
            <a:r>
              <a:rPr lang="de-DE" dirty="0"/>
              <a:t>Dokumentation und Rekonstruktion Entstehungszusammenhänge</a:t>
            </a:r>
          </a:p>
          <a:p>
            <a:pPr lvl="2"/>
            <a:r>
              <a:rPr lang="de-DE" dirty="0"/>
              <a:t>Kenntnisse behördlicher </a:t>
            </a:r>
            <a:r>
              <a:rPr lang="de-DE" dirty="0" err="1"/>
              <a:t>Organisationsstrukturn</a:t>
            </a:r>
            <a:endParaRPr lang="de-DE" dirty="0"/>
          </a:p>
          <a:p>
            <a:pPr lvl="2"/>
            <a:r>
              <a:rPr lang="de-DE" dirty="0" err="1"/>
              <a:t>Archivwissenschaftilches</a:t>
            </a:r>
            <a:r>
              <a:rPr lang="de-DE" dirty="0"/>
              <a:t> Ablagesystems (Aktenpläne)</a:t>
            </a:r>
          </a:p>
          <a:p>
            <a:pPr lvl="2"/>
            <a:r>
              <a:rPr lang="de-DE" dirty="0"/>
              <a:t>Bewusstsein !</a:t>
            </a:r>
          </a:p>
          <a:p>
            <a:pPr lvl="2"/>
            <a:endParaRPr lang="de-DE" dirty="0"/>
          </a:p>
          <a:p>
            <a:pPr lvl="2"/>
            <a:endParaRPr lang="de-DE" dirty="0"/>
          </a:p>
          <a:p>
            <a:pPr lvl="2"/>
            <a:endParaRPr lang="de-DE" dirty="0"/>
          </a:p>
        </p:txBody>
      </p:sp>
      <p:pic>
        <p:nvPicPr>
          <p:cNvPr id="4" name="Grafik 3">
            <a:extLst>
              <a:ext uri="{FF2B5EF4-FFF2-40B4-BE49-F238E27FC236}">
                <a16:creationId xmlns:a16="http://schemas.microsoft.com/office/drawing/2014/main" id="{1DA04147-9C17-4B49-99C1-C591C95ADD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292768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702732" y="2133601"/>
            <a:ext cx="10651067" cy="2348366"/>
          </a:xfrm>
        </p:spPr>
        <p:txBody>
          <a:bodyPr>
            <a:normAutofit/>
          </a:bodyPr>
          <a:lstStyle/>
          <a:p>
            <a:pPr marL="0" indent="0">
              <a:buNone/>
            </a:pPr>
            <a:r>
              <a:rPr lang="de-DE" sz="3200" dirty="0"/>
              <a:t>„Ein DMS dient zur Organisation und Koordination der Entwicklung, Verarbeitung, Überwachung und Verteilung von Dokumenten aller Art […] </a:t>
            </a:r>
            <a:r>
              <a:rPr lang="de-DE" sz="3200" b="1" dirty="0"/>
              <a:t>von ihrer Entstehung bis zu ihrer Vernichtung</a:t>
            </a:r>
            <a:r>
              <a:rPr lang="de-DE" sz="3200" dirty="0"/>
              <a:t>“ </a:t>
            </a:r>
          </a:p>
          <a:p>
            <a:pPr marL="0" indent="0">
              <a:buNone/>
            </a:pPr>
            <a:r>
              <a:rPr lang="de-DE" sz="1600" dirty="0"/>
              <a:t>Arbeitskreis </a:t>
            </a:r>
            <a:r>
              <a:rPr lang="de-DE" sz="1600" dirty="0" err="1"/>
              <a:t>Bitkom</a:t>
            </a:r>
            <a:r>
              <a:rPr lang="de-DE" sz="1600" dirty="0"/>
              <a:t> für ECM-Compliance , S. 66.</a:t>
            </a:r>
          </a:p>
        </p:txBody>
      </p:sp>
      <p:sp>
        <p:nvSpPr>
          <p:cNvPr id="4" name="Titel 1"/>
          <p:cNvSpPr>
            <a:spLocks noGrp="1"/>
          </p:cNvSpPr>
          <p:nvPr>
            <p:ph type="title"/>
          </p:nvPr>
        </p:nvSpPr>
        <p:spPr>
          <a:xfrm>
            <a:off x="838200" y="0"/>
            <a:ext cx="10515600" cy="1325563"/>
          </a:xfrm>
        </p:spPr>
        <p:txBody>
          <a:bodyPr/>
          <a:lstStyle/>
          <a:p>
            <a:r>
              <a:rPr lang="de-DE" b="1" dirty="0"/>
              <a:t>Lösung: </a:t>
            </a:r>
            <a:r>
              <a:rPr lang="de-DE" b="1" dirty="0">
                <a:solidFill>
                  <a:srgbClr val="FF0000"/>
                </a:solidFill>
              </a:rPr>
              <a:t>Dokumentenmanagementsystem</a:t>
            </a:r>
            <a:r>
              <a:rPr lang="de-DE" b="1" dirty="0"/>
              <a:t> I</a:t>
            </a:r>
          </a:p>
        </p:txBody>
      </p:sp>
      <p:pic>
        <p:nvPicPr>
          <p:cNvPr id="5" name="Grafik 4">
            <a:extLst>
              <a:ext uri="{FF2B5EF4-FFF2-40B4-BE49-F238E27FC236}">
                <a16:creationId xmlns:a16="http://schemas.microsoft.com/office/drawing/2014/main" id="{127088B3-5B97-4269-B15E-489482EF41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19545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6"/>
            <a:ext cx="10515600" cy="3924726"/>
          </a:xfrm>
        </p:spPr>
        <p:txBody>
          <a:bodyPr>
            <a:normAutofit fontScale="85000" lnSpcReduction="20000"/>
          </a:bodyPr>
          <a:lstStyle/>
          <a:p>
            <a:r>
              <a:rPr lang="de-DE" sz="3500" b="1" dirty="0"/>
              <a:t>Funktionen</a:t>
            </a:r>
            <a:r>
              <a:rPr lang="de-DE" sz="3500" dirty="0"/>
              <a:t>:</a:t>
            </a:r>
          </a:p>
          <a:p>
            <a:endParaRPr lang="de-DE" dirty="0"/>
          </a:p>
          <a:p>
            <a:pPr lvl="1">
              <a:spcBef>
                <a:spcPts val="1800"/>
              </a:spcBef>
            </a:pPr>
            <a:r>
              <a:rPr lang="de-DE" sz="3000" dirty="0">
                <a:solidFill>
                  <a:srgbClr val="FF0000"/>
                </a:solidFill>
              </a:rPr>
              <a:t>Eingangserfassung</a:t>
            </a:r>
            <a:r>
              <a:rPr lang="de-DE" sz="3000" dirty="0"/>
              <a:t> (Fileablagen, E-Mails, Scannen, Fachanwendungen)</a:t>
            </a:r>
          </a:p>
          <a:p>
            <a:pPr lvl="1">
              <a:spcBef>
                <a:spcPts val="1800"/>
              </a:spcBef>
            </a:pPr>
            <a:r>
              <a:rPr lang="de-DE" sz="3000" dirty="0">
                <a:solidFill>
                  <a:srgbClr val="FF0000"/>
                </a:solidFill>
              </a:rPr>
              <a:t>Protokollierung</a:t>
            </a:r>
            <a:r>
              <a:rPr lang="de-DE" sz="3000" dirty="0"/>
              <a:t> (Vergabe der Aktenzahl)</a:t>
            </a:r>
          </a:p>
          <a:p>
            <a:pPr lvl="1">
              <a:spcBef>
                <a:spcPts val="1800"/>
              </a:spcBef>
            </a:pPr>
            <a:r>
              <a:rPr lang="de-DE" sz="3000" dirty="0">
                <a:solidFill>
                  <a:srgbClr val="FF0000"/>
                </a:solidFill>
              </a:rPr>
              <a:t>Bearbeitung</a:t>
            </a:r>
            <a:r>
              <a:rPr lang="de-DE" sz="3000" dirty="0"/>
              <a:t> (Check-In / Check-Out Verfahren)</a:t>
            </a:r>
          </a:p>
          <a:p>
            <a:pPr lvl="1">
              <a:spcBef>
                <a:spcPts val="1800"/>
              </a:spcBef>
            </a:pPr>
            <a:r>
              <a:rPr lang="de-DE" sz="3000" dirty="0">
                <a:solidFill>
                  <a:srgbClr val="FF0000"/>
                </a:solidFill>
              </a:rPr>
              <a:t>Erledigung</a:t>
            </a:r>
            <a:r>
              <a:rPr lang="de-DE" sz="3000" dirty="0"/>
              <a:t> (Ausgangsschreiben mit Wordvorlage erstellen)</a:t>
            </a:r>
          </a:p>
          <a:p>
            <a:pPr lvl="1">
              <a:spcBef>
                <a:spcPts val="1800"/>
              </a:spcBef>
            </a:pPr>
            <a:r>
              <a:rPr lang="de-DE" sz="3000" dirty="0">
                <a:solidFill>
                  <a:srgbClr val="FF0000"/>
                </a:solidFill>
              </a:rPr>
              <a:t>Zeichnung</a:t>
            </a:r>
            <a:r>
              <a:rPr lang="de-DE" sz="3000" dirty="0"/>
              <a:t> (Prozess zur Genehmigung, wenn nötig)</a:t>
            </a:r>
          </a:p>
          <a:p>
            <a:pPr lvl="1">
              <a:spcBef>
                <a:spcPts val="1800"/>
              </a:spcBef>
            </a:pPr>
            <a:r>
              <a:rPr lang="de-DE" sz="3000" dirty="0">
                <a:solidFill>
                  <a:srgbClr val="FF0000"/>
                </a:solidFill>
              </a:rPr>
              <a:t>Versand</a:t>
            </a:r>
            <a:r>
              <a:rPr lang="de-DE" sz="3000" dirty="0"/>
              <a:t> (per Mail, per Post)</a:t>
            </a:r>
          </a:p>
        </p:txBody>
      </p:sp>
      <p:sp>
        <p:nvSpPr>
          <p:cNvPr id="4" name="Titel 1"/>
          <p:cNvSpPr>
            <a:spLocks noGrp="1"/>
          </p:cNvSpPr>
          <p:nvPr>
            <p:ph type="title"/>
          </p:nvPr>
        </p:nvSpPr>
        <p:spPr>
          <a:xfrm>
            <a:off x="0" y="0"/>
            <a:ext cx="12192000" cy="1325563"/>
          </a:xfrm>
        </p:spPr>
        <p:txBody>
          <a:bodyPr/>
          <a:lstStyle/>
          <a:p>
            <a:pPr algn="ctr"/>
            <a:r>
              <a:rPr lang="de-DE" b="1" dirty="0"/>
              <a:t>Lösung: </a:t>
            </a:r>
            <a:r>
              <a:rPr lang="de-DE" b="1" dirty="0">
                <a:solidFill>
                  <a:srgbClr val="FF0000"/>
                </a:solidFill>
              </a:rPr>
              <a:t>Dokumentenmanagementsystem</a:t>
            </a:r>
            <a:r>
              <a:rPr lang="de-DE" b="1" dirty="0"/>
              <a:t> II</a:t>
            </a:r>
          </a:p>
        </p:txBody>
      </p:sp>
      <p:sp>
        <p:nvSpPr>
          <p:cNvPr id="5" name="Inhaltsplatzhalter 2"/>
          <p:cNvSpPr txBox="1">
            <a:spLocks/>
          </p:cNvSpPr>
          <p:nvPr/>
        </p:nvSpPr>
        <p:spPr>
          <a:xfrm>
            <a:off x="3940629" y="1077686"/>
            <a:ext cx="5480957" cy="747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Z. B. ELAK der </a:t>
            </a:r>
            <a:r>
              <a:rPr lang="de-DE" dirty="0" err="1"/>
              <a:t>Gemdat</a:t>
            </a:r>
            <a:endParaRPr lang="de-DE" dirty="0"/>
          </a:p>
        </p:txBody>
      </p:sp>
      <p:pic>
        <p:nvPicPr>
          <p:cNvPr id="6" name="Grafik 5">
            <a:extLst>
              <a:ext uri="{FF2B5EF4-FFF2-40B4-BE49-F238E27FC236}">
                <a16:creationId xmlns:a16="http://schemas.microsoft.com/office/drawing/2014/main" id="{188A37A7-DBE7-4474-A8E9-5668976DC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21676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564368"/>
            <a:ext cx="2296886" cy="607332"/>
          </a:xfrm>
        </p:spPr>
        <p:txBody>
          <a:bodyPr>
            <a:normAutofit/>
          </a:bodyPr>
          <a:lstStyle/>
          <a:p>
            <a:r>
              <a:rPr lang="de-DE" sz="3000" b="1" dirty="0"/>
              <a:t>Vorteile</a:t>
            </a:r>
            <a:r>
              <a:rPr lang="de-DE" dirty="0"/>
              <a:t>:</a:t>
            </a:r>
          </a:p>
          <a:p>
            <a:endParaRPr lang="de-DE" dirty="0"/>
          </a:p>
          <a:p>
            <a:endParaRPr lang="de-DE" dirty="0"/>
          </a:p>
        </p:txBody>
      </p:sp>
      <p:sp>
        <p:nvSpPr>
          <p:cNvPr id="4" name="Titel 1"/>
          <p:cNvSpPr>
            <a:spLocks noGrp="1"/>
          </p:cNvSpPr>
          <p:nvPr>
            <p:ph type="title"/>
          </p:nvPr>
        </p:nvSpPr>
        <p:spPr>
          <a:xfrm>
            <a:off x="0" y="0"/>
            <a:ext cx="12192000" cy="1325563"/>
          </a:xfrm>
        </p:spPr>
        <p:txBody>
          <a:bodyPr/>
          <a:lstStyle/>
          <a:p>
            <a:pPr algn="ctr"/>
            <a:r>
              <a:rPr lang="de-DE" b="1" dirty="0"/>
              <a:t>Lösung: </a:t>
            </a:r>
            <a:r>
              <a:rPr lang="de-DE" b="1" dirty="0">
                <a:solidFill>
                  <a:srgbClr val="FF0000"/>
                </a:solidFill>
              </a:rPr>
              <a:t>Dokumentenmanagementsystem</a:t>
            </a:r>
            <a:r>
              <a:rPr lang="de-DE" b="1" dirty="0"/>
              <a:t> III</a:t>
            </a:r>
          </a:p>
        </p:txBody>
      </p:sp>
      <p:sp>
        <p:nvSpPr>
          <p:cNvPr id="5" name="Inhaltsplatzhalter 2"/>
          <p:cNvSpPr txBox="1">
            <a:spLocks/>
          </p:cNvSpPr>
          <p:nvPr/>
        </p:nvSpPr>
        <p:spPr>
          <a:xfrm>
            <a:off x="402772" y="2461532"/>
            <a:ext cx="5480957" cy="3859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de-DE" sz="2400" dirty="0"/>
              <a:t>Verwaltungsübergreifendes Arbeiten</a:t>
            </a:r>
          </a:p>
          <a:p>
            <a:pPr>
              <a:spcBef>
                <a:spcPts val="1800"/>
              </a:spcBef>
            </a:pPr>
            <a:r>
              <a:rPr lang="de-DE" sz="2400" dirty="0"/>
              <a:t>Effizienzsteigerung und Zeitersparnis</a:t>
            </a:r>
          </a:p>
          <a:p>
            <a:pPr>
              <a:spcBef>
                <a:spcPts val="1800"/>
              </a:spcBef>
            </a:pPr>
            <a:r>
              <a:rPr lang="de-DE" sz="2400" dirty="0"/>
              <a:t>Transparenz und Nachvollziehbarkeit</a:t>
            </a:r>
          </a:p>
          <a:p>
            <a:pPr>
              <a:spcBef>
                <a:spcPts val="1800"/>
              </a:spcBef>
            </a:pPr>
            <a:r>
              <a:rPr lang="de-DE" sz="2400" dirty="0"/>
              <a:t>Schnelles Wiederfinden</a:t>
            </a:r>
          </a:p>
          <a:p>
            <a:pPr>
              <a:spcBef>
                <a:spcPts val="1800"/>
              </a:spcBef>
            </a:pPr>
            <a:r>
              <a:rPr lang="de-DE" sz="2400" dirty="0"/>
              <a:t>Keine Redundanzen</a:t>
            </a:r>
          </a:p>
          <a:p>
            <a:pPr>
              <a:spcBef>
                <a:spcPts val="1800"/>
              </a:spcBef>
            </a:pPr>
            <a:r>
              <a:rPr lang="de-DE" sz="2400" dirty="0"/>
              <a:t>Berechtigungssysteme</a:t>
            </a:r>
          </a:p>
          <a:p>
            <a:pPr>
              <a:spcBef>
                <a:spcPts val="1800"/>
              </a:spcBef>
            </a:pPr>
            <a:r>
              <a:rPr lang="de-DE" sz="2400" dirty="0"/>
              <a:t>Revisionssicherheit und Authentizität</a:t>
            </a:r>
          </a:p>
          <a:p>
            <a:endParaRPr lang="de-DE" dirty="0"/>
          </a:p>
          <a:p>
            <a:endParaRPr lang="de-DE" dirty="0"/>
          </a:p>
        </p:txBody>
      </p:sp>
      <p:sp>
        <p:nvSpPr>
          <p:cNvPr id="6" name="Inhaltsplatzhalter 2"/>
          <p:cNvSpPr txBox="1">
            <a:spLocks/>
          </p:cNvSpPr>
          <p:nvPr/>
        </p:nvSpPr>
        <p:spPr>
          <a:xfrm>
            <a:off x="5883729" y="2316616"/>
            <a:ext cx="5480956" cy="4149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de-DE" sz="2400" dirty="0"/>
              <a:t>Rechtssicherheit und Rechenschaftsfähigkeit</a:t>
            </a:r>
          </a:p>
          <a:p>
            <a:pPr>
              <a:spcBef>
                <a:spcPts val="1800"/>
              </a:spcBef>
            </a:pPr>
            <a:r>
              <a:rPr lang="de-DE" sz="2400" dirty="0"/>
              <a:t>Verknüpfung Fachanwendungen</a:t>
            </a:r>
          </a:p>
          <a:p>
            <a:pPr>
              <a:spcBef>
                <a:spcPts val="1800"/>
              </a:spcBef>
            </a:pPr>
            <a:r>
              <a:rPr lang="de-DE" sz="2400" dirty="0"/>
              <a:t>Mobiles Arbeiten</a:t>
            </a:r>
          </a:p>
          <a:p>
            <a:pPr>
              <a:spcBef>
                <a:spcPts val="1800"/>
              </a:spcBef>
            </a:pPr>
            <a:r>
              <a:rPr lang="de-DE" sz="2400" dirty="0"/>
              <a:t>Erhaltung aller Daten</a:t>
            </a:r>
          </a:p>
          <a:p>
            <a:pPr>
              <a:spcBef>
                <a:spcPts val="1800"/>
              </a:spcBef>
            </a:pPr>
            <a:r>
              <a:rPr lang="de-DE" sz="2400" dirty="0"/>
              <a:t>Abhilfe Platzmangel</a:t>
            </a:r>
          </a:p>
          <a:p>
            <a:pPr>
              <a:spcBef>
                <a:spcPts val="1800"/>
              </a:spcBef>
            </a:pPr>
            <a:r>
              <a:rPr lang="de-DE" sz="2400" dirty="0"/>
              <a:t>Effiziente Nutzung Speicherplatz</a:t>
            </a:r>
          </a:p>
          <a:p>
            <a:pPr>
              <a:spcBef>
                <a:spcPts val="1800"/>
              </a:spcBef>
            </a:pPr>
            <a:r>
              <a:rPr lang="de-DE" sz="2400" dirty="0">
                <a:solidFill>
                  <a:srgbClr val="FF0000"/>
                </a:solidFill>
              </a:rPr>
              <a:t>Automatisierte Übergabe </a:t>
            </a:r>
            <a:r>
              <a:rPr lang="de-DE" sz="2400" dirty="0" err="1">
                <a:solidFill>
                  <a:srgbClr val="FF0000"/>
                </a:solidFill>
              </a:rPr>
              <a:t>dLZA</a:t>
            </a:r>
            <a:endParaRPr lang="de-DE" sz="2400" dirty="0">
              <a:solidFill>
                <a:srgbClr val="FF0000"/>
              </a:solidFill>
            </a:endParaRPr>
          </a:p>
          <a:p>
            <a:endParaRPr lang="de-DE" dirty="0"/>
          </a:p>
        </p:txBody>
      </p:sp>
      <p:pic>
        <p:nvPicPr>
          <p:cNvPr id="7" name="Grafik 6">
            <a:extLst>
              <a:ext uri="{FF2B5EF4-FFF2-40B4-BE49-F238E27FC236}">
                <a16:creationId xmlns:a16="http://schemas.microsoft.com/office/drawing/2014/main" id="{D39C4D63-5517-42D8-8285-B91A5E318E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74519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DE" b="1" dirty="0">
                <a:solidFill>
                  <a:srgbClr val="FF0000"/>
                </a:solidFill>
              </a:rPr>
              <a:t>Voraussetzungen</a:t>
            </a:r>
            <a:r>
              <a:rPr lang="de-DE" b="1" dirty="0"/>
              <a:t> erfolgreiche Einführung	I</a:t>
            </a:r>
          </a:p>
        </p:txBody>
      </p:sp>
      <p:sp>
        <p:nvSpPr>
          <p:cNvPr id="3" name="Inhaltsplatzhalter 2"/>
          <p:cNvSpPr>
            <a:spLocks noGrp="1"/>
          </p:cNvSpPr>
          <p:nvPr>
            <p:ph idx="1"/>
          </p:nvPr>
        </p:nvSpPr>
        <p:spPr>
          <a:xfrm>
            <a:off x="1676400" y="2135868"/>
            <a:ext cx="10515600" cy="4351338"/>
          </a:xfrm>
        </p:spPr>
        <p:txBody>
          <a:bodyPr/>
          <a:lstStyle/>
          <a:p>
            <a:pPr>
              <a:spcBef>
                <a:spcPts val="1800"/>
              </a:spcBef>
            </a:pPr>
            <a:r>
              <a:rPr lang="de-DE" sz="3200" dirty="0"/>
              <a:t>Zuständigkeiten regeln</a:t>
            </a:r>
          </a:p>
          <a:p>
            <a:pPr>
              <a:spcBef>
                <a:spcPts val="1800"/>
              </a:spcBef>
            </a:pPr>
            <a:r>
              <a:rPr lang="de-DE" sz="3200" dirty="0"/>
              <a:t>Zeitliche, finanzielle und personelle Ressourcen</a:t>
            </a:r>
          </a:p>
          <a:p>
            <a:pPr>
              <a:spcBef>
                <a:spcPts val="1800"/>
              </a:spcBef>
            </a:pPr>
            <a:r>
              <a:rPr lang="de-DE" sz="3200" dirty="0"/>
              <a:t>Auftrag zur Einführung </a:t>
            </a:r>
          </a:p>
          <a:p>
            <a:pPr>
              <a:spcBef>
                <a:spcPts val="1800"/>
              </a:spcBef>
            </a:pPr>
            <a:r>
              <a:rPr lang="de-DE" sz="3200" dirty="0"/>
              <a:t>Führungsebene als Verbündeter</a:t>
            </a:r>
          </a:p>
          <a:p>
            <a:pPr marL="0" indent="0">
              <a:buNone/>
            </a:pPr>
            <a:endParaRPr lang="de-DE" dirty="0"/>
          </a:p>
        </p:txBody>
      </p:sp>
      <p:pic>
        <p:nvPicPr>
          <p:cNvPr id="4" name="Grafik 3">
            <a:extLst>
              <a:ext uri="{FF2B5EF4-FFF2-40B4-BE49-F238E27FC236}">
                <a16:creationId xmlns:a16="http://schemas.microsoft.com/office/drawing/2014/main" id="{646E0369-E98F-4D8E-96B8-DB021F208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01556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DE" b="1" dirty="0">
                <a:solidFill>
                  <a:srgbClr val="FF0000"/>
                </a:solidFill>
              </a:rPr>
              <a:t>Voraussetzungen </a:t>
            </a:r>
            <a:r>
              <a:rPr lang="de-DE" b="1" dirty="0"/>
              <a:t>erfolgreiche Einführung II</a:t>
            </a:r>
            <a:endParaRPr lang="de-DE" b="1" dirty="0">
              <a:solidFill>
                <a:srgbClr val="FF0000"/>
              </a:solidFill>
            </a:endParaRPr>
          </a:p>
        </p:txBody>
      </p:sp>
      <p:sp>
        <p:nvSpPr>
          <p:cNvPr id="3" name="Inhaltsplatzhalter 2"/>
          <p:cNvSpPr>
            <a:spLocks noGrp="1"/>
          </p:cNvSpPr>
          <p:nvPr>
            <p:ph idx="1"/>
          </p:nvPr>
        </p:nvSpPr>
        <p:spPr>
          <a:xfrm>
            <a:off x="838200" y="1325563"/>
            <a:ext cx="4599214" cy="5385480"/>
          </a:xfrm>
        </p:spPr>
        <p:txBody>
          <a:bodyPr>
            <a:noAutofit/>
          </a:bodyPr>
          <a:lstStyle/>
          <a:p>
            <a:pPr>
              <a:spcBef>
                <a:spcPts val="1800"/>
              </a:spcBef>
            </a:pPr>
            <a:r>
              <a:rPr lang="de-DE" sz="2400" b="1" dirty="0"/>
              <a:t>Analyse</a:t>
            </a:r>
            <a:r>
              <a:rPr lang="de-DE" sz="2400" dirty="0"/>
              <a:t> der Verwaltungseinheiten</a:t>
            </a:r>
          </a:p>
          <a:p>
            <a:pPr lvl="1">
              <a:spcBef>
                <a:spcPts val="1800"/>
              </a:spcBef>
            </a:pPr>
            <a:r>
              <a:rPr lang="de-DE" sz="2000" dirty="0"/>
              <a:t>Rollen und Aufgaben</a:t>
            </a:r>
          </a:p>
          <a:p>
            <a:pPr lvl="1">
              <a:spcBef>
                <a:spcPts val="1800"/>
              </a:spcBef>
            </a:pPr>
            <a:r>
              <a:rPr lang="de-DE" sz="2000" dirty="0"/>
              <a:t>Aktenläufe</a:t>
            </a:r>
          </a:p>
          <a:p>
            <a:pPr lvl="1">
              <a:spcBef>
                <a:spcPts val="1800"/>
              </a:spcBef>
            </a:pPr>
            <a:r>
              <a:rPr lang="de-DE" sz="2000" dirty="0"/>
              <a:t>IT-Anwendungen und Serverarchitektur</a:t>
            </a:r>
          </a:p>
          <a:p>
            <a:pPr lvl="1">
              <a:spcBef>
                <a:spcPts val="1800"/>
              </a:spcBef>
            </a:pPr>
            <a:r>
              <a:rPr lang="de-DE" sz="2000" dirty="0"/>
              <a:t>Geschäftsprozesse</a:t>
            </a:r>
          </a:p>
          <a:p>
            <a:pPr lvl="1">
              <a:spcBef>
                <a:spcPts val="1800"/>
              </a:spcBef>
            </a:pPr>
            <a:r>
              <a:rPr lang="de-DE" sz="2000" dirty="0"/>
              <a:t>Aktenpläne</a:t>
            </a:r>
          </a:p>
          <a:p>
            <a:pPr>
              <a:spcBef>
                <a:spcPts val="1800"/>
              </a:spcBef>
            </a:pPr>
            <a:r>
              <a:rPr lang="de-DE" sz="2400" b="1" dirty="0"/>
              <a:t>Anforderungskatalog</a:t>
            </a:r>
            <a:r>
              <a:rPr lang="de-DE" sz="2400" dirty="0"/>
              <a:t> gegenüber DMS-Anbieter</a:t>
            </a:r>
          </a:p>
          <a:p>
            <a:pPr>
              <a:spcBef>
                <a:spcPts val="1800"/>
              </a:spcBef>
            </a:pPr>
            <a:r>
              <a:rPr lang="de-DE" sz="2400" b="1" dirty="0"/>
              <a:t>Beschreibung</a:t>
            </a:r>
            <a:r>
              <a:rPr lang="de-DE" sz="2400" dirty="0"/>
              <a:t> des Projekts</a:t>
            </a:r>
          </a:p>
        </p:txBody>
      </p:sp>
      <p:sp>
        <p:nvSpPr>
          <p:cNvPr id="5" name="Rechteck 4"/>
          <p:cNvSpPr/>
          <p:nvPr/>
        </p:nvSpPr>
        <p:spPr>
          <a:xfrm>
            <a:off x="6324601" y="2648177"/>
            <a:ext cx="6096000" cy="2262158"/>
          </a:xfrm>
          <a:prstGeom prst="rect">
            <a:avLst/>
          </a:prstGeom>
        </p:spPr>
        <p:txBody>
          <a:bodyPr>
            <a:spAutoFit/>
          </a:bodyPr>
          <a:lstStyle/>
          <a:p>
            <a:pPr marL="342900" indent="-342900">
              <a:spcBef>
                <a:spcPts val="1800"/>
              </a:spcBef>
              <a:buFont typeface="Arial" panose="020B0604020202020204" pitchFamily="34" charset="0"/>
              <a:buChar char="•"/>
            </a:pPr>
            <a:r>
              <a:rPr lang="de-DE" sz="2400" dirty="0"/>
              <a:t>Markterkundung und Testphasen</a:t>
            </a:r>
          </a:p>
          <a:p>
            <a:pPr marL="342900" indent="-342900">
              <a:spcBef>
                <a:spcPts val="1800"/>
              </a:spcBef>
              <a:buFont typeface="Arial" panose="020B0604020202020204" pitchFamily="34" charset="0"/>
              <a:buChar char="•"/>
            </a:pPr>
            <a:r>
              <a:rPr lang="de-DE" sz="2400" dirty="0"/>
              <a:t>Angebotslegung</a:t>
            </a:r>
          </a:p>
          <a:p>
            <a:pPr marL="342900" indent="-342900">
              <a:spcBef>
                <a:spcPts val="1800"/>
              </a:spcBef>
              <a:buFont typeface="Arial" panose="020B0604020202020204" pitchFamily="34" charset="0"/>
              <a:buChar char="•"/>
            </a:pPr>
            <a:r>
              <a:rPr lang="de-DE" sz="2400" dirty="0"/>
              <a:t>Roll Out- und Kostenplanung</a:t>
            </a:r>
          </a:p>
          <a:p>
            <a:pPr marL="342900" indent="-342900">
              <a:spcBef>
                <a:spcPts val="1800"/>
              </a:spcBef>
              <a:buFont typeface="Arial" panose="020B0604020202020204" pitchFamily="34" charset="0"/>
              <a:buChar char="•"/>
            </a:pPr>
            <a:r>
              <a:rPr lang="de-DE" sz="2400" dirty="0"/>
              <a:t>Beauftragung</a:t>
            </a:r>
          </a:p>
        </p:txBody>
      </p:sp>
      <p:sp>
        <p:nvSpPr>
          <p:cNvPr id="6" name="Geschweifte Klammer rechts 5"/>
          <p:cNvSpPr/>
          <p:nvPr/>
        </p:nvSpPr>
        <p:spPr>
          <a:xfrm>
            <a:off x="5666014" y="1325563"/>
            <a:ext cx="146957" cy="5189537"/>
          </a:xfrm>
          <a:prstGeom prst="righ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7" name="Grafik 6">
            <a:extLst>
              <a:ext uri="{FF2B5EF4-FFF2-40B4-BE49-F238E27FC236}">
                <a16:creationId xmlns:a16="http://schemas.microsoft.com/office/drawing/2014/main" id="{F701F0F6-31C8-4AB9-BCE0-8E33944CB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25986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AT" b="1" dirty="0">
                <a:solidFill>
                  <a:srgbClr val="FF0000"/>
                </a:solidFill>
              </a:rPr>
              <a:t>Ordnung</a:t>
            </a:r>
            <a:r>
              <a:rPr lang="de-AT" b="1" dirty="0"/>
              <a:t> für die kirchlichen Archive Österreichs</a:t>
            </a:r>
            <a:br>
              <a:rPr lang="de-AT" b="1" dirty="0"/>
            </a:br>
            <a:r>
              <a:rPr lang="de-AT" b="1" dirty="0"/>
              <a:t>(KAO-Ö, 2021)</a:t>
            </a:r>
            <a:endParaRPr lang="de-AT" dirty="0"/>
          </a:p>
        </p:txBody>
      </p:sp>
      <p:sp>
        <p:nvSpPr>
          <p:cNvPr id="3" name="Inhaltsplatzhalter 2"/>
          <p:cNvSpPr>
            <a:spLocks noGrp="1"/>
          </p:cNvSpPr>
          <p:nvPr>
            <p:ph idx="1"/>
          </p:nvPr>
        </p:nvSpPr>
        <p:spPr/>
        <p:txBody>
          <a:bodyPr>
            <a:normAutofit/>
          </a:bodyPr>
          <a:lstStyle/>
          <a:p>
            <a:pPr marL="0" indent="0">
              <a:buNone/>
            </a:pPr>
            <a:r>
              <a:rPr lang="en-US" dirty="0"/>
              <a:t>§ </a:t>
            </a:r>
            <a:r>
              <a:rPr lang="en-US" b="1" dirty="0"/>
              <a:t>1 </a:t>
            </a:r>
            <a:r>
              <a:rPr lang="en-US" b="1" dirty="0" err="1"/>
              <a:t>Geltungsbereich</a:t>
            </a:r>
            <a:endParaRPr lang="de-AT" dirty="0"/>
          </a:p>
          <a:p>
            <a:pPr marL="0" lvl="0" indent="0">
              <a:buNone/>
            </a:pPr>
            <a:r>
              <a:rPr lang="de-AT" dirty="0"/>
              <a:t>Diese Ordnung gilt unbeschadet der Bestimmungen des gesamtkirchlichen Rechts (c. 491 CIC) für die Archivierung von Unterlagen, die bei allen kirchlichen Rechtsträgern und deren Einrichtungen (ausgenommen der Österreichischen Bischofskonferenz und ihren Einrichtungen), unabhängig von ihrer Rechtsform, im Gebiet der österreichischen Erzdiözesen und Diözesen entstehen oder vorliegen, insbesondere bei der </a:t>
            </a:r>
            <a:r>
              <a:rPr lang="de-AT" dirty="0">
                <a:solidFill>
                  <a:srgbClr val="FF0000"/>
                </a:solidFill>
              </a:rPr>
              <a:t>diözesanen Zentral­verwaltung und den Pfarren</a:t>
            </a:r>
            <a:r>
              <a:rPr lang="de-AT" dirty="0"/>
              <a:t>.</a:t>
            </a:r>
          </a:p>
          <a:p>
            <a:endParaRPr lang="de-AT" dirty="0"/>
          </a:p>
        </p:txBody>
      </p:sp>
      <p:pic>
        <p:nvPicPr>
          <p:cNvPr id="4" name="Grafik 3">
            <a:extLst>
              <a:ext uri="{FF2B5EF4-FFF2-40B4-BE49-F238E27FC236}">
                <a16:creationId xmlns:a16="http://schemas.microsoft.com/office/drawing/2014/main" id="{AB7F9847-F50D-41A1-B307-E6F5A49CB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235046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DE" b="1" dirty="0" err="1">
                <a:solidFill>
                  <a:srgbClr val="FF0000"/>
                </a:solidFill>
              </a:rPr>
              <a:t>Learnings</a:t>
            </a:r>
            <a:endParaRPr lang="de-DE" b="1" dirty="0">
              <a:solidFill>
                <a:srgbClr val="FF0000"/>
              </a:solidFill>
            </a:endParaRPr>
          </a:p>
        </p:txBody>
      </p:sp>
      <p:sp>
        <p:nvSpPr>
          <p:cNvPr id="3" name="Inhaltsplatzhalter 2"/>
          <p:cNvSpPr>
            <a:spLocks noGrp="1"/>
          </p:cNvSpPr>
          <p:nvPr>
            <p:ph idx="1"/>
          </p:nvPr>
        </p:nvSpPr>
        <p:spPr>
          <a:xfrm>
            <a:off x="282804" y="1325563"/>
            <a:ext cx="12353042" cy="5167312"/>
          </a:xfrm>
        </p:spPr>
        <p:txBody>
          <a:bodyPr>
            <a:normAutofit/>
          </a:bodyPr>
          <a:lstStyle/>
          <a:p>
            <a:pPr>
              <a:spcBef>
                <a:spcPts val="1800"/>
              </a:spcBef>
            </a:pPr>
            <a:r>
              <a:rPr lang="de-DE" dirty="0">
                <a:solidFill>
                  <a:srgbClr val="FF0000"/>
                </a:solidFill>
              </a:rPr>
              <a:t>Transparente Kommunikation</a:t>
            </a:r>
            <a:endParaRPr lang="de-DE" dirty="0"/>
          </a:p>
          <a:p>
            <a:pPr>
              <a:spcBef>
                <a:spcPts val="1800"/>
              </a:spcBef>
            </a:pPr>
            <a:r>
              <a:rPr lang="de-DE" dirty="0"/>
              <a:t>Konkrete </a:t>
            </a:r>
            <a:r>
              <a:rPr lang="de-DE" b="1" dirty="0"/>
              <a:t>Ziele</a:t>
            </a:r>
            <a:r>
              <a:rPr lang="de-DE" dirty="0"/>
              <a:t> formulieren</a:t>
            </a:r>
          </a:p>
          <a:p>
            <a:pPr>
              <a:spcBef>
                <a:spcPts val="1800"/>
              </a:spcBef>
            </a:pPr>
            <a:r>
              <a:rPr lang="de-DE" b="1" dirty="0"/>
              <a:t>Einfache</a:t>
            </a:r>
            <a:r>
              <a:rPr lang="de-DE" dirty="0"/>
              <a:t> </a:t>
            </a:r>
            <a:r>
              <a:rPr lang="de-DE" b="1" dirty="0"/>
              <a:t>Beschreibung</a:t>
            </a:r>
            <a:r>
              <a:rPr lang="de-DE" dirty="0"/>
              <a:t> des Projekts (Verständnis von DMS)</a:t>
            </a:r>
          </a:p>
          <a:p>
            <a:pPr>
              <a:spcBef>
                <a:spcPts val="1800"/>
              </a:spcBef>
            </a:pPr>
            <a:r>
              <a:rPr lang="de-DE" dirty="0"/>
              <a:t>Vorteile aus Sicht der </a:t>
            </a:r>
            <a:r>
              <a:rPr lang="de-DE" b="1" dirty="0"/>
              <a:t>Leitung</a:t>
            </a:r>
            <a:r>
              <a:rPr lang="de-DE" dirty="0"/>
              <a:t> und der </a:t>
            </a:r>
            <a:r>
              <a:rPr lang="de-DE" b="1" dirty="0"/>
              <a:t>Mitarbeiter</a:t>
            </a:r>
            <a:r>
              <a:rPr lang="de-DE" dirty="0"/>
              <a:t> betonen</a:t>
            </a:r>
          </a:p>
          <a:p>
            <a:pPr>
              <a:spcBef>
                <a:spcPts val="1800"/>
              </a:spcBef>
            </a:pPr>
            <a:r>
              <a:rPr lang="de-DE" dirty="0"/>
              <a:t>Intensive </a:t>
            </a:r>
            <a:r>
              <a:rPr lang="de-DE" b="1" dirty="0"/>
              <a:t>Zusammenarbeit</a:t>
            </a:r>
            <a:r>
              <a:rPr lang="de-DE" dirty="0"/>
              <a:t> mit IT und Wirtschaftsressort</a:t>
            </a:r>
          </a:p>
          <a:p>
            <a:pPr>
              <a:spcBef>
                <a:spcPts val="1800"/>
              </a:spcBef>
            </a:pPr>
            <a:r>
              <a:rPr lang="de-DE" dirty="0"/>
              <a:t>Gesamte </a:t>
            </a:r>
            <a:r>
              <a:rPr lang="de-DE" b="1" dirty="0"/>
              <a:t>Datenlandschaft</a:t>
            </a:r>
            <a:r>
              <a:rPr lang="de-DE" dirty="0"/>
              <a:t> im Blick haben</a:t>
            </a:r>
          </a:p>
          <a:p>
            <a:pPr>
              <a:spcBef>
                <a:spcPts val="1800"/>
              </a:spcBef>
            </a:pPr>
            <a:r>
              <a:rPr lang="de-DE" b="1" dirty="0"/>
              <a:t>Insellösungen</a:t>
            </a:r>
            <a:r>
              <a:rPr lang="de-DE" dirty="0"/>
              <a:t> vermeiden</a:t>
            </a:r>
          </a:p>
          <a:p>
            <a:pPr>
              <a:spcBef>
                <a:spcPts val="1800"/>
              </a:spcBef>
            </a:pPr>
            <a:r>
              <a:rPr lang="de-DE" dirty="0"/>
              <a:t>Klare Abstimmungen mit </a:t>
            </a:r>
            <a:r>
              <a:rPr lang="de-DE" b="1" dirty="0"/>
              <a:t>Führungsebene</a:t>
            </a:r>
          </a:p>
        </p:txBody>
      </p:sp>
      <p:pic>
        <p:nvPicPr>
          <p:cNvPr id="4" name="Grafik 3">
            <a:extLst>
              <a:ext uri="{FF2B5EF4-FFF2-40B4-BE49-F238E27FC236}">
                <a16:creationId xmlns:a16="http://schemas.microsoft.com/office/drawing/2014/main" id="{344354A2-B4DA-4CDA-938B-F4D35520F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59808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DE" b="1" dirty="0"/>
              <a:t>Ziel: Aussonderung ins </a:t>
            </a:r>
            <a:r>
              <a:rPr lang="de-DE" b="1" dirty="0">
                <a:solidFill>
                  <a:srgbClr val="FF0000"/>
                </a:solidFill>
              </a:rPr>
              <a:t>Digitale Archiv</a:t>
            </a:r>
          </a:p>
        </p:txBody>
      </p:sp>
      <p:sp>
        <p:nvSpPr>
          <p:cNvPr id="3" name="Inhaltsplatzhalter 2"/>
          <p:cNvSpPr>
            <a:spLocks noGrp="1"/>
          </p:cNvSpPr>
          <p:nvPr>
            <p:ph idx="1"/>
          </p:nvPr>
        </p:nvSpPr>
        <p:spPr>
          <a:xfrm>
            <a:off x="658585" y="1325563"/>
            <a:ext cx="11326586" cy="5848804"/>
          </a:xfrm>
        </p:spPr>
        <p:txBody>
          <a:bodyPr>
            <a:normAutofit lnSpcReduction="10000"/>
          </a:bodyPr>
          <a:lstStyle/>
          <a:p>
            <a:r>
              <a:rPr lang="de-DE" dirty="0"/>
              <a:t>Basierend auf im </a:t>
            </a:r>
            <a:r>
              <a:rPr lang="de-DE" b="1" dirty="0"/>
              <a:t>DMS</a:t>
            </a:r>
            <a:r>
              <a:rPr lang="de-DE" dirty="0"/>
              <a:t> hinterlegte </a:t>
            </a:r>
            <a:r>
              <a:rPr lang="de-DE" dirty="0">
                <a:solidFill>
                  <a:srgbClr val="FF0000"/>
                </a:solidFill>
              </a:rPr>
              <a:t>Aufbewahrungs- und </a:t>
            </a:r>
            <a:r>
              <a:rPr lang="de-DE" dirty="0" err="1">
                <a:solidFill>
                  <a:srgbClr val="FF0000"/>
                </a:solidFill>
              </a:rPr>
              <a:t>Skartierfristen</a:t>
            </a:r>
            <a:endParaRPr lang="de-DE" dirty="0">
              <a:solidFill>
                <a:srgbClr val="FF0000"/>
              </a:solidFill>
            </a:endParaRPr>
          </a:p>
          <a:p>
            <a:endParaRPr lang="de-DE" dirty="0"/>
          </a:p>
          <a:p>
            <a:r>
              <a:rPr lang="de-DE" b="1" dirty="0"/>
              <a:t>Anschaffung</a:t>
            </a:r>
            <a:r>
              <a:rPr lang="de-DE" dirty="0"/>
              <a:t> Software-Lösung  (z. B. </a:t>
            </a:r>
            <a:r>
              <a:rPr lang="de-DE" dirty="0" err="1"/>
              <a:t>Cosmos</a:t>
            </a:r>
            <a:r>
              <a:rPr lang="de-DE" dirty="0"/>
              <a:t>)</a:t>
            </a:r>
          </a:p>
          <a:p>
            <a:pPr lvl="1"/>
            <a:r>
              <a:rPr lang="de-DE" dirty="0"/>
              <a:t>Funktionen und Erhaltungsmaßnahmen laut OAIS-Referenzmodell</a:t>
            </a:r>
          </a:p>
          <a:p>
            <a:r>
              <a:rPr lang="de-DE" b="1" dirty="0"/>
              <a:t>Unterschied</a:t>
            </a:r>
            <a:r>
              <a:rPr lang="de-DE" dirty="0"/>
              <a:t> zwischen DMS und </a:t>
            </a:r>
            <a:r>
              <a:rPr lang="de-DE" dirty="0" err="1"/>
              <a:t>dLZA</a:t>
            </a:r>
            <a:endParaRPr lang="de-DE" dirty="0"/>
          </a:p>
          <a:p>
            <a:pPr lvl="1"/>
            <a:r>
              <a:rPr lang="de-DE" dirty="0"/>
              <a:t>Kurzfriste Speicherung bzw. Erhaltung der Daten</a:t>
            </a:r>
          </a:p>
          <a:p>
            <a:pPr lvl="1"/>
            <a:r>
              <a:rPr lang="de-DE" dirty="0"/>
              <a:t>Dauerhafte Speicherung bzw. Erhaltung der Daten</a:t>
            </a:r>
          </a:p>
          <a:p>
            <a:pPr lvl="1"/>
            <a:endParaRPr lang="de-DE" dirty="0"/>
          </a:p>
          <a:p>
            <a:r>
              <a:rPr lang="de-DE" dirty="0">
                <a:solidFill>
                  <a:srgbClr val="FF0000"/>
                </a:solidFill>
              </a:rPr>
              <a:t>Schnittstelle</a:t>
            </a:r>
            <a:r>
              <a:rPr lang="de-DE" dirty="0"/>
              <a:t> EDIAKT / EDIDOC als XML-Austauschformat</a:t>
            </a:r>
          </a:p>
          <a:p>
            <a:endParaRPr lang="de-DE" dirty="0"/>
          </a:p>
          <a:p>
            <a:r>
              <a:rPr lang="de-DE" dirty="0"/>
              <a:t>Geregelte </a:t>
            </a:r>
            <a:r>
              <a:rPr lang="de-DE" b="1" dirty="0"/>
              <a:t>Übernahme</a:t>
            </a:r>
          </a:p>
          <a:p>
            <a:pPr lvl="1"/>
            <a:r>
              <a:rPr lang="de-DE" dirty="0"/>
              <a:t>Übernahmevereinbarung</a:t>
            </a:r>
          </a:p>
          <a:p>
            <a:pPr lvl="1"/>
            <a:r>
              <a:rPr lang="de-DE" dirty="0"/>
              <a:t>Übernahmeprotokoll</a:t>
            </a:r>
          </a:p>
          <a:p>
            <a:pPr lvl="1"/>
            <a:endParaRPr lang="de-DE" dirty="0"/>
          </a:p>
          <a:p>
            <a:endParaRPr lang="de-DE" dirty="0"/>
          </a:p>
          <a:p>
            <a:endParaRPr lang="de-DE" dirty="0"/>
          </a:p>
        </p:txBody>
      </p:sp>
      <p:pic>
        <p:nvPicPr>
          <p:cNvPr id="4" name="Grafik 3">
            <a:extLst>
              <a:ext uri="{FF2B5EF4-FFF2-40B4-BE49-F238E27FC236}">
                <a16:creationId xmlns:a16="http://schemas.microsoft.com/office/drawing/2014/main" id="{F6BF3848-0551-4B62-9928-AFE69D2B8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405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44E2D83-E83D-41FF-9019-35F42F10F4DF}"/>
              </a:ext>
            </a:extLst>
          </p:cNvPr>
          <p:cNvSpPr txBox="1">
            <a:spLocks/>
          </p:cNvSpPr>
          <p:nvPr/>
        </p:nvSpPr>
        <p:spPr>
          <a:xfrm>
            <a:off x="3" y="2103437"/>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Danke!</a:t>
            </a:r>
            <a:endParaRPr lang="de-DE" b="1" dirty="0">
              <a:solidFill>
                <a:srgbClr val="FF0000"/>
              </a:solidFill>
            </a:endParaRPr>
          </a:p>
        </p:txBody>
      </p:sp>
      <p:pic>
        <p:nvPicPr>
          <p:cNvPr id="3" name="Grafik 2">
            <a:extLst>
              <a:ext uri="{FF2B5EF4-FFF2-40B4-BE49-F238E27FC236}">
                <a16:creationId xmlns:a16="http://schemas.microsoft.com/office/drawing/2014/main" id="{800E5631-904B-439D-AF4B-0B638E550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3845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929640" y="1048385"/>
            <a:ext cx="10515600" cy="4351338"/>
          </a:xfrm>
        </p:spPr>
        <p:txBody>
          <a:bodyPr>
            <a:normAutofit fontScale="92500"/>
          </a:bodyPr>
          <a:lstStyle/>
          <a:p>
            <a:pPr marL="0" indent="0">
              <a:buNone/>
            </a:pPr>
            <a:r>
              <a:rPr lang="en-US" dirty="0"/>
              <a:t>§ </a:t>
            </a:r>
            <a:r>
              <a:rPr lang="en-US" b="1" dirty="0"/>
              <a:t>4 </a:t>
            </a:r>
            <a:r>
              <a:rPr lang="en-US" b="1" dirty="0" err="1"/>
              <a:t>Archivierungspflicht</a:t>
            </a:r>
            <a:endParaRPr lang="de-AT" dirty="0"/>
          </a:p>
          <a:p>
            <a:pPr lvl="0"/>
            <a:r>
              <a:rPr lang="de-AT" dirty="0"/>
              <a:t>Alle in§ 1 Absatz 1 genannten Stellen sind verpflichtet, ihre Unterlagen mit größter Sorg­falt zu verwalten und aufzubewahren.</a:t>
            </a:r>
          </a:p>
          <a:p>
            <a:pPr lvl="0"/>
            <a:r>
              <a:rPr lang="de-AT" dirty="0"/>
              <a:t>Unterlagen, die für die laufende Tätigkeit nicht mehr benötigt werden, sind dem zu­ständigen Archiv zu übergeben.</a:t>
            </a:r>
          </a:p>
          <a:p>
            <a:pPr lvl="0"/>
            <a:r>
              <a:rPr lang="de-AT" dirty="0"/>
              <a:t>Das </a:t>
            </a:r>
            <a:r>
              <a:rPr lang="de-AT" dirty="0">
                <a:solidFill>
                  <a:srgbClr val="FF0000"/>
                </a:solidFill>
              </a:rPr>
              <a:t>zuständige Archiv ist das Diözesanarchiv jener Diözese, auf deren Territorium sich die abgebende kirchliche Einrichtung befindet</a:t>
            </a:r>
            <a:r>
              <a:rPr lang="de-AT" dirty="0"/>
              <a:t> (nach Maßgabe von § 12), beziehungsweise das kirchliche Archiv einer in § 1 Absatz 1 und 2 genannten Stelle, sofern nicht im Sinne von</a:t>
            </a:r>
          </a:p>
          <a:p>
            <a:r>
              <a:rPr lang="de-AT" dirty="0"/>
              <a:t>§ 5 eigene Regelungen für die jeweilige Einrichtung geschaffen wurden.</a:t>
            </a:r>
          </a:p>
          <a:p>
            <a:endParaRPr lang="de-AT" dirty="0"/>
          </a:p>
        </p:txBody>
      </p:sp>
      <p:pic>
        <p:nvPicPr>
          <p:cNvPr id="4" name="Grafik 3">
            <a:extLst>
              <a:ext uri="{FF2B5EF4-FFF2-40B4-BE49-F238E27FC236}">
                <a16:creationId xmlns:a16="http://schemas.microsoft.com/office/drawing/2014/main" id="{E8151F00-EC84-47E4-8182-0A4BCA114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52337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lstStyle/>
          <a:p>
            <a:pPr algn="ctr"/>
            <a:r>
              <a:rPr lang="de-AT" b="1" dirty="0">
                <a:solidFill>
                  <a:srgbClr val="FF0000"/>
                </a:solidFill>
              </a:rPr>
              <a:t>Provenienz</a:t>
            </a:r>
            <a:r>
              <a:rPr lang="de-AT" b="1" dirty="0"/>
              <a:t> der Archivbestände</a:t>
            </a:r>
          </a:p>
        </p:txBody>
      </p:sp>
      <p:sp>
        <p:nvSpPr>
          <p:cNvPr id="3" name="Inhaltsplatzhalter 2"/>
          <p:cNvSpPr>
            <a:spLocks noGrp="1"/>
          </p:cNvSpPr>
          <p:nvPr>
            <p:ph idx="1"/>
          </p:nvPr>
        </p:nvSpPr>
        <p:spPr/>
        <p:txBody>
          <a:bodyPr>
            <a:normAutofit lnSpcReduction="10000"/>
          </a:bodyPr>
          <a:lstStyle/>
          <a:p>
            <a:r>
              <a:rPr lang="de-AT" b="1" dirty="0"/>
              <a:t>Diözesane Verwaltung </a:t>
            </a:r>
          </a:p>
          <a:p>
            <a:pPr marL="0" indent="0">
              <a:buNone/>
            </a:pPr>
            <a:r>
              <a:rPr lang="de-AT" dirty="0"/>
              <a:t>   - </a:t>
            </a:r>
            <a:r>
              <a:rPr lang="de-AT" dirty="0" err="1"/>
              <a:t>Ordinariatskanzlei</a:t>
            </a:r>
            <a:r>
              <a:rPr lang="de-AT" dirty="0"/>
              <a:t>, Bauamt, Rechtsreferat, …</a:t>
            </a:r>
          </a:p>
          <a:p>
            <a:pPr marL="0" indent="0">
              <a:buNone/>
            </a:pPr>
            <a:r>
              <a:rPr lang="de-AT" dirty="0"/>
              <a:t>   - einerseits Archiv, andererseits Registratur</a:t>
            </a:r>
          </a:p>
          <a:p>
            <a:pPr marL="0" indent="0">
              <a:buNone/>
            </a:pPr>
            <a:r>
              <a:rPr lang="de-AT" dirty="0"/>
              <a:t>   - Übergabe anlassbezogen oder aus Registratur</a:t>
            </a:r>
          </a:p>
          <a:p>
            <a:r>
              <a:rPr lang="de-AT" b="1" dirty="0"/>
              <a:t>Diözesane Einrichtungen</a:t>
            </a:r>
          </a:p>
          <a:p>
            <a:pPr marL="0" indent="0">
              <a:buNone/>
            </a:pPr>
            <a:r>
              <a:rPr lang="de-AT" b="1" dirty="0"/>
              <a:t>  </a:t>
            </a:r>
            <a:r>
              <a:rPr lang="de-AT" dirty="0"/>
              <a:t>(Taubstummeninstitut, </a:t>
            </a:r>
            <a:r>
              <a:rPr lang="de-AT" dirty="0" err="1"/>
              <a:t>bischöfl</a:t>
            </a:r>
            <a:r>
              <a:rPr lang="de-AT" dirty="0"/>
              <a:t>. Seminare, …)</a:t>
            </a:r>
          </a:p>
          <a:p>
            <a:r>
              <a:rPr lang="de-AT" b="1" dirty="0"/>
              <a:t>Pfarren</a:t>
            </a:r>
          </a:p>
          <a:p>
            <a:r>
              <a:rPr lang="de-AT" b="1" dirty="0"/>
              <a:t>Dekanate</a:t>
            </a:r>
          </a:p>
          <a:p>
            <a:r>
              <a:rPr lang="de-AT" b="1" dirty="0"/>
              <a:t>Klöster/Stifte</a:t>
            </a:r>
          </a:p>
          <a:p>
            <a:endParaRPr lang="de-AT" dirty="0"/>
          </a:p>
        </p:txBody>
      </p:sp>
      <p:pic>
        <p:nvPicPr>
          <p:cNvPr id="4" name="Grafik 3">
            <a:extLst>
              <a:ext uri="{FF2B5EF4-FFF2-40B4-BE49-F238E27FC236}">
                <a16:creationId xmlns:a16="http://schemas.microsoft.com/office/drawing/2014/main" id="{A02C350E-B5F0-44D0-9EC8-90C825BD5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67410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4920" y="69827"/>
            <a:ext cx="4855464" cy="6703332"/>
          </a:xfrm>
        </p:spPr>
      </p:pic>
      <p:sp>
        <p:nvSpPr>
          <p:cNvPr id="5" name="Titel 1"/>
          <p:cNvSpPr txBox="1">
            <a:spLocks/>
          </p:cNvSpPr>
          <p:nvPr/>
        </p:nvSpPr>
        <p:spPr>
          <a:xfrm>
            <a:off x="-3312893" y="446350"/>
            <a:ext cx="105526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b="1" dirty="0">
                <a:solidFill>
                  <a:srgbClr val="FF0000"/>
                </a:solidFill>
              </a:rPr>
              <a:t>Diözese</a:t>
            </a:r>
          </a:p>
          <a:p>
            <a:pPr algn="ctr"/>
            <a:r>
              <a:rPr lang="de-AT" b="1" dirty="0">
                <a:solidFill>
                  <a:srgbClr val="FF0000"/>
                </a:solidFill>
              </a:rPr>
              <a:t>St. Pölten</a:t>
            </a:r>
            <a:endParaRPr lang="de-AT" b="1" dirty="0"/>
          </a:p>
        </p:txBody>
      </p:sp>
      <p:pic>
        <p:nvPicPr>
          <p:cNvPr id="6" name="Grafik 5">
            <a:extLst>
              <a:ext uri="{FF2B5EF4-FFF2-40B4-BE49-F238E27FC236}">
                <a16:creationId xmlns:a16="http://schemas.microsoft.com/office/drawing/2014/main" id="{C397E429-6A94-4395-8296-B43B8A875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39346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1644968"/>
          </a:xfrm>
        </p:spPr>
        <p:txBody>
          <a:bodyPr/>
          <a:lstStyle/>
          <a:p>
            <a:pPr algn="ctr"/>
            <a:r>
              <a:rPr lang="de-AT" b="1" dirty="0"/>
              <a:t>Die </a:t>
            </a:r>
            <a:r>
              <a:rPr lang="de-AT" b="1" dirty="0">
                <a:solidFill>
                  <a:srgbClr val="FF0000"/>
                </a:solidFill>
              </a:rPr>
              <a:t>Übernahme</a:t>
            </a:r>
            <a:r>
              <a:rPr lang="de-AT" b="1" dirty="0"/>
              <a:t> von Pfarrarchiven/Dekanatsarchiven</a:t>
            </a:r>
          </a:p>
        </p:txBody>
      </p:sp>
      <p:sp>
        <p:nvSpPr>
          <p:cNvPr id="3" name="Inhaltsplatzhalter 2"/>
          <p:cNvSpPr>
            <a:spLocks noGrp="1"/>
          </p:cNvSpPr>
          <p:nvPr>
            <p:ph idx="1"/>
          </p:nvPr>
        </p:nvSpPr>
        <p:spPr>
          <a:xfrm>
            <a:off x="1790307" y="1856212"/>
            <a:ext cx="10515600" cy="4351338"/>
          </a:xfrm>
        </p:spPr>
        <p:txBody>
          <a:bodyPr/>
          <a:lstStyle/>
          <a:p>
            <a:r>
              <a:rPr lang="de-AT" dirty="0"/>
              <a:t>Zur Zeit </a:t>
            </a:r>
            <a:r>
              <a:rPr lang="de-AT" b="1" dirty="0"/>
              <a:t>422 Pfarren</a:t>
            </a:r>
          </a:p>
          <a:p>
            <a:r>
              <a:rPr lang="de-AT" dirty="0"/>
              <a:t>Sonderbereich </a:t>
            </a:r>
            <a:r>
              <a:rPr lang="de-AT" dirty="0" err="1"/>
              <a:t>Stiftspfarren</a:t>
            </a:r>
            <a:endParaRPr lang="de-AT" dirty="0"/>
          </a:p>
          <a:p>
            <a:r>
              <a:rPr lang="de-AT" dirty="0"/>
              <a:t>¾ der Pfarrarchive im Diözesanarchiv St. Pölten</a:t>
            </a:r>
          </a:p>
          <a:p>
            <a:r>
              <a:rPr lang="de-AT" b="1" dirty="0"/>
              <a:t>Freiwilligkeit/Notwendigkeit</a:t>
            </a:r>
            <a:r>
              <a:rPr lang="de-AT" dirty="0"/>
              <a:t> (räumliche und technische Voraussetzungen, fachkundige Betreuung)</a:t>
            </a:r>
          </a:p>
        </p:txBody>
      </p:sp>
      <p:pic>
        <p:nvPicPr>
          <p:cNvPr id="4" name="Grafik 3">
            <a:extLst>
              <a:ext uri="{FF2B5EF4-FFF2-40B4-BE49-F238E27FC236}">
                <a16:creationId xmlns:a16="http://schemas.microsoft.com/office/drawing/2014/main" id="{6FDBEF1A-177E-4001-BFCA-B5F4A98D8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253349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687" r="13099"/>
          <a:stretch/>
        </p:blipFill>
        <p:spPr>
          <a:xfrm>
            <a:off x="2886173" y="126264"/>
            <a:ext cx="6419653" cy="6487668"/>
          </a:xfrm>
        </p:spPr>
      </p:pic>
      <p:pic>
        <p:nvPicPr>
          <p:cNvPr id="5" name="Grafik 4">
            <a:extLst>
              <a:ext uri="{FF2B5EF4-FFF2-40B4-BE49-F238E27FC236}">
                <a16:creationId xmlns:a16="http://schemas.microsoft.com/office/drawing/2014/main" id="{2A728794-DD66-418D-947C-71DA0DC4D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94358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715" y="975366"/>
            <a:ext cx="6595874" cy="4946904"/>
          </a:xfrm>
        </p:spPr>
      </p:pic>
      <p:pic>
        <p:nvPicPr>
          <p:cNvPr id="5"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29071" y="922026"/>
            <a:ext cx="6656834" cy="4992624"/>
          </a:xfrm>
          <a:prstGeom prst="rect">
            <a:avLst/>
          </a:prstGeom>
        </p:spPr>
      </p:pic>
      <p:pic>
        <p:nvPicPr>
          <p:cNvPr id="7" name="Grafik 6">
            <a:extLst>
              <a:ext uri="{FF2B5EF4-FFF2-40B4-BE49-F238E27FC236}">
                <a16:creationId xmlns:a16="http://schemas.microsoft.com/office/drawing/2014/main" id="{774D0B2B-C255-4534-8838-93DAC4EA8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129430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37103" y="905714"/>
            <a:ext cx="6717794" cy="5038344"/>
          </a:xfrm>
        </p:spPr>
      </p:pic>
      <p:pic>
        <p:nvPicPr>
          <p:cNvPr id="5" name="Grafik 4">
            <a:extLst>
              <a:ext uri="{FF2B5EF4-FFF2-40B4-BE49-F238E27FC236}">
                <a16:creationId xmlns:a16="http://schemas.microsoft.com/office/drawing/2014/main" id="{34FE2534-1D46-464E-B2D6-2390C14CF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2859" y="6248151"/>
            <a:ext cx="2042159" cy="508497"/>
          </a:xfrm>
          <a:prstGeom prst="rect">
            <a:avLst/>
          </a:prstGeom>
        </p:spPr>
      </p:pic>
    </p:spTree>
    <p:extLst>
      <p:ext uri="{BB962C8B-B14F-4D97-AF65-F5344CB8AC3E}">
        <p14:creationId xmlns:p14="http://schemas.microsoft.com/office/powerpoint/2010/main" val="6544331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Breitbild</PresentationFormat>
  <Paragraphs>121</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Calibri Light</vt:lpstr>
      <vt:lpstr>Office</vt:lpstr>
      <vt:lpstr>Die analoge und digitale Aktenübernahme im Diözesanarchiv St. Pölten</vt:lpstr>
      <vt:lpstr>Ordnung für die kirchlichen Archive Österreichs (KAO-Ö, 2021)</vt:lpstr>
      <vt:lpstr>PowerPoint-Präsentation</vt:lpstr>
      <vt:lpstr>Provenienz der Archivbestände</vt:lpstr>
      <vt:lpstr>PowerPoint-Präsentation</vt:lpstr>
      <vt:lpstr>Die Übernahme von Pfarrarchiven/Dekanatsarchiven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Grundlagen Records Management</vt:lpstr>
      <vt:lpstr>Lösung: Dokumentenmanagementsystem I</vt:lpstr>
      <vt:lpstr>Lösung: Dokumentenmanagementsystem II</vt:lpstr>
      <vt:lpstr>Lösung: Dokumentenmanagementsystem III</vt:lpstr>
      <vt:lpstr>Voraussetzungen erfolgreiche Einführung I</vt:lpstr>
      <vt:lpstr>Voraussetzungen erfolgreiche Einführung II</vt:lpstr>
      <vt:lpstr>Learnings</vt:lpstr>
      <vt:lpstr>Ziel: Aussonderung ins Digitale Archiv</vt:lpstr>
      <vt:lpstr>PowerPoint-Präsentation</vt:lpstr>
    </vt:vector>
  </TitlesOfParts>
  <Company>Diözese St.Pölten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analoge Aktenübernahme im Diözesanarchiv St. Pölten</dc:title>
  <dc:creator>Kollermann Karl</dc:creator>
  <cp:lastModifiedBy>Katharina</cp:lastModifiedBy>
  <cp:revision>43</cp:revision>
  <dcterms:created xsi:type="dcterms:W3CDTF">2022-10-25T14:20:49Z</dcterms:created>
  <dcterms:modified xsi:type="dcterms:W3CDTF">2022-11-09T14:36:43Z</dcterms:modified>
</cp:coreProperties>
</file>